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803" r:id="rId4"/>
    <p:sldMasterId id="2147483804" r:id="rId5"/>
    <p:sldMasterId id="2147483805" r:id="rId6"/>
    <p:sldMasterId id="2147483806" r:id="rId7"/>
    <p:sldMasterId id="2147483807" r:id="rId8"/>
    <p:sldMasterId id="2147483808" r:id="rId9"/>
    <p:sldMasterId id="2147483809" r:id="rId10"/>
    <p:sldMasterId id="2147483810" r:id="rId11"/>
    <p:sldMasterId id="2147483811" r:id="rId12"/>
    <p:sldMasterId id="2147483812" r:id="rId13"/>
    <p:sldMasterId id="2147483813" r:id="rId14"/>
    <p:sldMasterId id="2147483814" r:id="rId15"/>
    <p:sldMasterId id="2147483815"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Lst>
  <p:sldSz cy="5143500" cx="9144000"/>
  <p:notesSz cx="6858000" cy="9144000"/>
  <p:embeddedFontLst>
    <p:embeddedFont>
      <p:font typeface="Arial Black"/>
      <p:regular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B22D6854-2507-48A4-8BB8-D34C36ED84D9}">
  <a:tblStyle styleId="{B22D6854-2507-48A4-8BB8-D34C36ED84D9}" styleName="Table_0"/>
  <a:tblStyle styleId="{7E231DCD-8879-402F-9B4B-487ADDCE66A7}" styleName="Table_1">
    <a:wholeTbl>
      <a:tcTxStyle b="off" i="off">
        <a:font>
          <a:latin typeface="Arial"/>
          <a:ea typeface="Arial"/>
          <a:cs typeface="Arial"/>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8ECF4"/>
          </a:solidFill>
        </a:fill>
      </a:tcStyle>
    </a:wholeTbl>
    <a:band1H>
      <a:tcStyle>
        <a:fill>
          <a:solidFill>
            <a:srgbClr val="CFD7E7"/>
          </a:solidFill>
        </a:fill>
      </a:tcStyle>
    </a:band1H>
    <a:band1V>
      <a:tcStyle>
        <a:fill>
          <a:solidFill>
            <a:srgbClr val="CFD7E7"/>
          </a:solidFill>
        </a:fill>
      </a:tcStyle>
    </a:band1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Arial"/>
          <a:ea typeface="Arial"/>
          <a:cs typeface="Arial"/>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84" Type="http://schemas.openxmlformats.org/officeDocument/2006/relationships/slide" Target="slides/slide67.xml"/><Relationship Id="rId83" Type="http://schemas.openxmlformats.org/officeDocument/2006/relationships/slide" Target="slides/slide66.xml"/><Relationship Id="rId42" Type="http://schemas.openxmlformats.org/officeDocument/2006/relationships/slide" Target="slides/slide25.xml"/><Relationship Id="rId86" Type="http://schemas.openxmlformats.org/officeDocument/2006/relationships/slide" Target="slides/slide69.xml"/><Relationship Id="rId41" Type="http://schemas.openxmlformats.org/officeDocument/2006/relationships/slide" Target="slides/slide24.xml"/><Relationship Id="rId85" Type="http://schemas.openxmlformats.org/officeDocument/2006/relationships/slide" Target="slides/slide68.xml"/><Relationship Id="rId44" Type="http://schemas.openxmlformats.org/officeDocument/2006/relationships/slide" Target="slides/slide27.xml"/><Relationship Id="rId88" Type="http://schemas.openxmlformats.org/officeDocument/2006/relationships/slide" Target="slides/slide71.xml"/><Relationship Id="rId43" Type="http://schemas.openxmlformats.org/officeDocument/2006/relationships/slide" Target="slides/slide26.xml"/><Relationship Id="rId87" Type="http://schemas.openxmlformats.org/officeDocument/2006/relationships/slide" Target="slides/slide70.xml"/><Relationship Id="rId46" Type="http://schemas.openxmlformats.org/officeDocument/2006/relationships/slide" Target="slides/slide29.xml"/><Relationship Id="rId45" Type="http://schemas.openxmlformats.org/officeDocument/2006/relationships/slide" Target="slides/slide28.xml"/><Relationship Id="rId89" Type="http://schemas.openxmlformats.org/officeDocument/2006/relationships/slide" Target="slides/slide72.xml"/><Relationship Id="rId80" Type="http://schemas.openxmlformats.org/officeDocument/2006/relationships/slide" Target="slides/slide63.xml"/><Relationship Id="rId82" Type="http://schemas.openxmlformats.org/officeDocument/2006/relationships/slide" Target="slides/slide65.xml"/><Relationship Id="rId81" Type="http://schemas.openxmlformats.org/officeDocument/2006/relationships/slide" Target="slides/slide64.xml"/><Relationship Id="rId1" Type="http://schemas.openxmlformats.org/officeDocument/2006/relationships/theme" Target="theme/theme8.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56.xml"/><Relationship Id="rId72" Type="http://schemas.openxmlformats.org/officeDocument/2006/relationships/slide" Target="slides/slide55.xml"/><Relationship Id="rId31" Type="http://schemas.openxmlformats.org/officeDocument/2006/relationships/slide" Target="slides/slide14.xml"/><Relationship Id="rId75" Type="http://schemas.openxmlformats.org/officeDocument/2006/relationships/slide" Target="slides/slide58.xml"/><Relationship Id="rId30" Type="http://schemas.openxmlformats.org/officeDocument/2006/relationships/slide" Target="slides/slide13.xml"/><Relationship Id="rId74" Type="http://schemas.openxmlformats.org/officeDocument/2006/relationships/slide" Target="slides/slide57.xml"/><Relationship Id="rId33" Type="http://schemas.openxmlformats.org/officeDocument/2006/relationships/slide" Target="slides/slide16.xml"/><Relationship Id="rId77" Type="http://schemas.openxmlformats.org/officeDocument/2006/relationships/slide" Target="slides/slide60.xml"/><Relationship Id="rId32" Type="http://schemas.openxmlformats.org/officeDocument/2006/relationships/slide" Target="slides/slide15.xml"/><Relationship Id="rId76" Type="http://schemas.openxmlformats.org/officeDocument/2006/relationships/slide" Target="slides/slide59.xml"/><Relationship Id="rId35" Type="http://schemas.openxmlformats.org/officeDocument/2006/relationships/slide" Target="slides/slide18.xml"/><Relationship Id="rId79" Type="http://schemas.openxmlformats.org/officeDocument/2006/relationships/slide" Target="slides/slide62.xml"/><Relationship Id="rId34" Type="http://schemas.openxmlformats.org/officeDocument/2006/relationships/slide" Target="slides/slide17.xml"/><Relationship Id="rId78" Type="http://schemas.openxmlformats.org/officeDocument/2006/relationships/slide" Target="slides/slide61.xml"/><Relationship Id="rId71" Type="http://schemas.openxmlformats.org/officeDocument/2006/relationships/slide" Target="slides/slide54.xml"/><Relationship Id="rId70" Type="http://schemas.openxmlformats.org/officeDocument/2006/relationships/slide" Target="slides/slide53.xml"/><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62" Type="http://schemas.openxmlformats.org/officeDocument/2006/relationships/slide" Target="slides/slide45.xml"/><Relationship Id="rId61" Type="http://schemas.openxmlformats.org/officeDocument/2006/relationships/slide" Target="slides/slide44.xml"/><Relationship Id="rId20" Type="http://schemas.openxmlformats.org/officeDocument/2006/relationships/slide" Target="slides/slide3.xml"/><Relationship Id="rId64" Type="http://schemas.openxmlformats.org/officeDocument/2006/relationships/slide" Target="slides/slide47.xml"/><Relationship Id="rId63" Type="http://schemas.openxmlformats.org/officeDocument/2006/relationships/slide" Target="slides/slide46.xml"/><Relationship Id="rId22" Type="http://schemas.openxmlformats.org/officeDocument/2006/relationships/slide" Target="slides/slide5.xml"/><Relationship Id="rId66" Type="http://schemas.openxmlformats.org/officeDocument/2006/relationships/slide" Target="slides/slide49.xml"/><Relationship Id="rId21" Type="http://schemas.openxmlformats.org/officeDocument/2006/relationships/slide" Target="slides/slide4.xml"/><Relationship Id="rId65" Type="http://schemas.openxmlformats.org/officeDocument/2006/relationships/slide" Target="slides/slide48.xml"/><Relationship Id="rId24" Type="http://schemas.openxmlformats.org/officeDocument/2006/relationships/slide" Target="slides/slide7.xml"/><Relationship Id="rId68" Type="http://schemas.openxmlformats.org/officeDocument/2006/relationships/slide" Target="slides/slide51.xml"/><Relationship Id="rId23" Type="http://schemas.openxmlformats.org/officeDocument/2006/relationships/slide" Target="slides/slide6.xml"/><Relationship Id="rId67" Type="http://schemas.openxmlformats.org/officeDocument/2006/relationships/slide" Target="slides/slide50.xml"/><Relationship Id="rId60" Type="http://schemas.openxmlformats.org/officeDocument/2006/relationships/slide" Target="slides/slide43.xml"/><Relationship Id="rId26" Type="http://schemas.openxmlformats.org/officeDocument/2006/relationships/slide" Target="slides/slide9.xml"/><Relationship Id="rId25" Type="http://schemas.openxmlformats.org/officeDocument/2006/relationships/slide" Target="slides/slide8.xml"/><Relationship Id="rId69" Type="http://schemas.openxmlformats.org/officeDocument/2006/relationships/slide" Target="slides/slide52.xml"/><Relationship Id="rId28" Type="http://schemas.openxmlformats.org/officeDocument/2006/relationships/slide" Target="slides/slide11.xml"/><Relationship Id="rId27" Type="http://schemas.openxmlformats.org/officeDocument/2006/relationships/slide" Target="slides/slide10.xml"/><Relationship Id="rId29" Type="http://schemas.openxmlformats.org/officeDocument/2006/relationships/slide" Target="slides/slide12.xml"/><Relationship Id="rId51" Type="http://schemas.openxmlformats.org/officeDocument/2006/relationships/slide" Target="slides/slide34.xml"/><Relationship Id="rId50" Type="http://schemas.openxmlformats.org/officeDocument/2006/relationships/slide" Target="slides/slide33.xml"/><Relationship Id="rId94" Type="http://schemas.openxmlformats.org/officeDocument/2006/relationships/font" Target="fonts/ArialBlack-regular.fntdata"/><Relationship Id="rId53" Type="http://schemas.openxmlformats.org/officeDocument/2006/relationships/slide" Target="slides/slide36.xml"/><Relationship Id="rId52" Type="http://schemas.openxmlformats.org/officeDocument/2006/relationships/slide" Target="slides/slide35.xml"/><Relationship Id="rId11" Type="http://schemas.openxmlformats.org/officeDocument/2006/relationships/slideMaster" Target="slideMasters/slideMaster8.xml"/><Relationship Id="rId55" Type="http://schemas.openxmlformats.org/officeDocument/2006/relationships/slide" Target="slides/slide38.xml"/><Relationship Id="rId10" Type="http://schemas.openxmlformats.org/officeDocument/2006/relationships/slideMaster" Target="slideMasters/slideMaster7.xml"/><Relationship Id="rId54" Type="http://schemas.openxmlformats.org/officeDocument/2006/relationships/slide" Target="slides/slide37.xml"/><Relationship Id="rId13" Type="http://schemas.openxmlformats.org/officeDocument/2006/relationships/slideMaster" Target="slideMasters/slideMaster10.xml"/><Relationship Id="rId57" Type="http://schemas.openxmlformats.org/officeDocument/2006/relationships/slide" Target="slides/slide40.xml"/><Relationship Id="rId12" Type="http://schemas.openxmlformats.org/officeDocument/2006/relationships/slideMaster" Target="slideMasters/slideMaster9.xml"/><Relationship Id="rId56" Type="http://schemas.openxmlformats.org/officeDocument/2006/relationships/slide" Target="slides/slide39.xml"/><Relationship Id="rId91" Type="http://schemas.openxmlformats.org/officeDocument/2006/relationships/slide" Target="slides/slide74.xml"/><Relationship Id="rId90" Type="http://schemas.openxmlformats.org/officeDocument/2006/relationships/slide" Target="slides/slide73.xml"/><Relationship Id="rId93" Type="http://schemas.openxmlformats.org/officeDocument/2006/relationships/slide" Target="slides/slide76.xml"/><Relationship Id="rId92" Type="http://schemas.openxmlformats.org/officeDocument/2006/relationships/slide" Target="slides/slide75.xml"/><Relationship Id="rId15" Type="http://schemas.openxmlformats.org/officeDocument/2006/relationships/slideMaster" Target="slideMasters/slideMaster12.xml"/><Relationship Id="rId59" Type="http://schemas.openxmlformats.org/officeDocument/2006/relationships/slide" Target="slides/slide42.xml"/><Relationship Id="rId14" Type="http://schemas.openxmlformats.org/officeDocument/2006/relationships/slideMaster" Target="slideMasters/slideMaster11.xml"/><Relationship Id="rId58" Type="http://schemas.openxmlformats.org/officeDocument/2006/relationships/slide" Target="slides/slide41.xml"/><Relationship Id="rId17" Type="http://schemas.openxmlformats.org/officeDocument/2006/relationships/notesMaster" Target="notesMasters/notesMaster1.xml"/><Relationship Id="rId16" Type="http://schemas.openxmlformats.org/officeDocument/2006/relationships/slideMaster" Target="slideMasters/slideMaster13.xml"/><Relationship Id="rId19" Type="http://schemas.openxmlformats.org/officeDocument/2006/relationships/slide" Target="slides/slide2.xml"/><Relationship Id="rId1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ey.cnn.com/2017/04/16/news/economy/china-gdp-economic-growth/"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nbc.com/2017/02/24/us-new-home-sales-rose-37-in-january-vs-estimate-of-63.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4" name="Shape 1054"/>
        <p:cNvGrpSpPr/>
        <p:nvPr/>
      </p:nvGrpSpPr>
      <p:grpSpPr>
        <a:xfrm>
          <a:off x="0" y="0"/>
          <a:ext cx="0" cy="0"/>
          <a:chOff x="0" y="0"/>
          <a:chExt cx="0" cy="0"/>
        </a:xfrm>
      </p:grpSpPr>
      <p:sp>
        <p:nvSpPr>
          <p:cNvPr id="1055" name="Shape 10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056" name="Shape 10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7" name="Shape 1167"/>
        <p:cNvGrpSpPr/>
        <p:nvPr/>
      </p:nvGrpSpPr>
      <p:grpSpPr>
        <a:xfrm>
          <a:off x="0" y="0"/>
          <a:ext cx="0" cy="0"/>
          <a:chOff x="0" y="0"/>
          <a:chExt cx="0" cy="0"/>
        </a:xfrm>
      </p:grpSpPr>
      <p:sp>
        <p:nvSpPr>
          <p:cNvPr id="1168" name="Shape 11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69" name="Shape 116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5" name="Shape 1175"/>
        <p:cNvGrpSpPr/>
        <p:nvPr/>
      </p:nvGrpSpPr>
      <p:grpSpPr>
        <a:xfrm>
          <a:off x="0" y="0"/>
          <a:ext cx="0" cy="0"/>
          <a:chOff x="0" y="0"/>
          <a:chExt cx="0" cy="0"/>
        </a:xfrm>
      </p:grpSpPr>
      <p:sp>
        <p:nvSpPr>
          <p:cNvPr id="1176" name="Shape 117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7" name="Shape 117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hlink"/>
              </a:buClr>
              <a:buSzPct val="25000"/>
              <a:buFont typeface="Arial"/>
              <a:buNone/>
            </a:pPr>
            <a:r>
              <a:rPr b="0" i="0" lang="en" sz="1100" u="sng" cap="none" strike="noStrike">
                <a:solidFill>
                  <a:schemeClr val="hlink"/>
                </a:solidFill>
                <a:latin typeface="Arial"/>
                <a:ea typeface="Arial"/>
                <a:cs typeface="Arial"/>
                <a:sym typeface="Arial"/>
                <a:hlinkClick r:id="rId2"/>
              </a:rPr>
              <a:t>http://money.cnn.com/2017/04/16/news/economy/china-gdp-economic-growth/</a:t>
            </a:r>
          </a:p>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http://www.marketwatch.com/story/chinas-economy-is-dangerously-close-to-unraveling-2017-02-18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3" name="Shape 1183"/>
        <p:cNvGrpSpPr/>
        <p:nvPr/>
      </p:nvGrpSpPr>
      <p:grpSpPr>
        <a:xfrm>
          <a:off x="0" y="0"/>
          <a:ext cx="0" cy="0"/>
          <a:chOff x="0" y="0"/>
          <a:chExt cx="0" cy="0"/>
        </a:xfrm>
      </p:grpSpPr>
      <p:sp>
        <p:nvSpPr>
          <p:cNvPr id="1184" name="Shape 118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85" name="Shape 118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86" name="Shape 118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7" name="Shape 1207"/>
        <p:cNvGrpSpPr/>
        <p:nvPr/>
      </p:nvGrpSpPr>
      <p:grpSpPr>
        <a:xfrm>
          <a:off x="0" y="0"/>
          <a:ext cx="0" cy="0"/>
          <a:chOff x="0" y="0"/>
          <a:chExt cx="0" cy="0"/>
        </a:xfrm>
      </p:grpSpPr>
      <p:sp>
        <p:nvSpPr>
          <p:cNvPr id="1208" name="Shape 120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09" name="Shape 120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6" name="Shape 1216"/>
        <p:cNvGrpSpPr/>
        <p:nvPr/>
      </p:nvGrpSpPr>
      <p:grpSpPr>
        <a:xfrm>
          <a:off x="0" y="0"/>
          <a:ext cx="0" cy="0"/>
          <a:chOff x="0" y="0"/>
          <a:chExt cx="0" cy="0"/>
        </a:xfrm>
      </p:grpSpPr>
      <p:sp>
        <p:nvSpPr>
          <p:cNvPr id="1217" name="Shape 121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18" name="Shape 121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5" name="Shape 1225"/>
        <p:cNvGrpSpPr/>
        <p:nvPr/>
      </p:nvGrpSpPr>
      <p:grpSpPr>
        <a:xfrm>
          <a:off x="0" y="0"/>
          <a:ext cx="0" cy="0"/>
          <a:chOff x="0" y="0"/>
          <a:chExt cx="0" cy="0"/>
        </a:xfrm>
      </p:grpSpPr>
      <p:sp>
        <p:nvSpPr>
          <p:cNvPr id="1226" name="Shape 122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27" name="Shape 122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4" name="Shape 1234"/>
        <p:cNvGrpSpPr/>
        <p:nvPr/>
      </p:nvGrpSpPr>
      <p:grpSpPr>
        <a:xfrm>
          <a:off x="0" y="0"/>
          <a:ext cx="0" cy="0"/>
          <a:chOff x="0" y="0"/>
          <a:chExt cx="0" cy="0"/>
        </a:xfrm>
      </p:grpSpPr>
      <p:sp>
        <p:nvSpPr>
          <p:cNvPr id="1235" name="Shape 123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36" name="Shape 123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3" name="Shape 1243"/>
        <p:cNvGrpSpPr/>
        <p:nvPr/>
      </p:nvGrpSpPr>
      <p:grpSpPr>
        <a:xfrm>
          <a:off x="0" y="0"/>
          <a:ext cx="0" cy="0"/>
          <a:chOff x="0" y="0"/>
          <a:chExt cx="0" cy="0"/>
        </a:xfrm>
      </p:grpSpPr>
      <p:sp>
        <p:nvSpPr>
          <p:cNvPr id="1244" name="Shape 124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5" name="Shape 124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2" name="Shape 1252"/>
        <p:cNvGrpSpPr/>
        <p:nvPr/>
      </p:nvGrpSpPr>
      <p:grpSpPr>
        <a:xfrm>
          <a:off x="0" y="0"/>
          <a:ext cx="0" cy="0"/>
          <a:chOff x="0" y="0"/>
          <a:chExt cx="0" cy="0"/>
        </a:xfrm>
      </p:grpSpPr>
      <p:sp>
        <p:nvSpPr>
          <p:cNvPr id="1253" name="Shape 125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54" name="Shape 125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1" name="Shape 1261"/>
        <p:cNvGrpSpPr/>
        <p:nvPr/>
      </p:nvGrpSpPr>
      <p:grpSpPr>
        <a:xfrm>
          <a:off x="0" y="0"/>
          <a:ext cx="0" cy="0"/>
          <a:chOff x="0" y="0"/>
          <a:chExt cx="0" cy="0"/>
        </a:xfrm>
      </p:grpSpPr>
      <p:sp>
        <p:nvSpPr>
          <p:cNvPr id="1262" name="Shape 126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63" name="Shape 126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0" name="Shape 1060"/>
        <p:cNvGrpSpPr/>
        <p:nvPr/>
      </p:nvGrpSpPr>
      <p:grpSpPr>
        <a:xfrm>
          <a:off x="0" y="0"/>
          <a:ext cx="0" cy="0"/>
          <a:chOff x="0" y="0"/>
          <a:chExt cx="0" cy="0"/>
        </a:xfrm>
      </p:grpSpPr>
      <p:sp>
        <p:nvSpPr>
          <p:cNvPr id="1061" name="Shape 106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62" name="Shape 106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063" name="Shape 106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0" name="Shape 1270"/>
        <p:cNvGrpSpPr/>
        <p:nvPr/>
      </p:nvGrpSpPr>
      <p:grpSpPr>
        <a:xfrm>
          <a:off x="0" y="0"/>
          <a:ext cx="0" cy="0"/>
          <a:chOff x="0" y="0"/>
          <a:chExt cx="0" cy="0"/>
        </a:xfrm>
      </p:grpSpPr>
      <p:sp>
        <p:nvSpPr>
          <p:cNvPr id="1271" name="Shape 127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2" name="Shape 127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9" name="Shape 1279"/>
        <p:cNvGrpSpPr/>
        <p:nvPr/>
      </p:nvGrpSpPr>
      <p:grpSpPr>
        <a:xfrm>
          <a:off x="0" y="0"/>
          <a:ext cx="0" cy="0"/>
          <a:chOff x="0" y="0"/>
          <a:chExt cx="0" cy="0"/>
        </a:xfrm>
      </p:grpSpPr>
      <p:sp>
        <p:nvSpPr>
          <p:cNvPr id="1280" name="Shape 12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81" name="Shape 128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8" name="Shape 1288"/>
        <p:cNvGrpSpPr/>
        <p:nvPr/>
      </p:nvGrpSpPr>
      <p:grpSpPr>
        <a:xfrm>
          <a:off x="0" y="0"/>
          <a:ext cx="0" cy="0"/>
          <a:chOff x="0" y="0"/>
          <a:chExt cx="0" cy="0"/>
        </a:xfrm>
      </p:grpSpPr>
      <p:sp>
        <p:nvSpPr>
          <p:cNvPr id="1289" name="Shape 128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90" name="Shape 129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7" name="Shape 1297"/>
        <p:cNvGrpSpPr/>
        <p:nvPr/>
      </p:nvGrpSpPr>
      <p:grpSpPr>
        <a:xfrm>
          <a:off x="0" y="0"/>
          <a:ext cx="0" cy="0"/>
          <a:chOff x="0" y="0"/>
          <a:chExt cx="0" cy="0"/>
        </a:xfrm>
      </p:grpSpPr>
      <p:sp>
        <p:nvSpPr>
          <p:cNvPr id="1298" name="Shape 129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99" name="Shape 1299"/>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6" name="Shape 1306"/>
        <p:cNvGrpSpPr/>
        <p:nvPr/>
      </p:nvGrpSpPr>
      <p:grpSpPr>
        <a:xfrm>
          <a:off x="0" y="0"/>
          <a:ext cx="0" cy="0"/>
          <a:chOff x="0" y="0"/>
          <a:chExt cx="0" cy="0"/>
        </a:xfrm>
      </p:grpSpPr>
      <p:sp>
        <p:nvSpPr>
          <p:cNvPr id="1307" name="Shape 130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08" name="Shape 130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309" name="Shape 130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0" name="Shape 1330"/>
        <p:cNvGrpSpPr/>
        <p:nvPr/>
      </p:nvGrpSpPr>
      <p:grpSpPr>
        <a:xfrm>
          <a:off x="0" y="0"/>
          <a:ext cx="0" cy="0"/>
          <a:chOff x="0" y="0"/>
          <a:chExt cx="0" cy="0"/>
        </a:xfrm>
      </p:grpSpPr>
      <p:sp>
        <p:nvSpPr>
          <p:cNvPr id="1331" name="Shape 1331"/>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32" name="Shape 133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9" name="Shape 1339"/>
        <p:cNvGrpSpPr/>
        <p:nvPr/>
      </p:nvGrpSpPr>
      <p:grpSpPr>
        <a:xfrm>
          <a:off x="0" y="0"/>
          <a:ext cx="0" cy="0"/>
          <a:chOff x="0" y="0"/>
          <a:chExt cx="0" cy="0"/>
        </a:xfrm>
      </p:grpSpPr>
      <p:sp>
        <p:nvSpPr>
          <p:cNvPr id="1340" name="Shape 134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41" name="Shape 134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9" name="Shape 1349"/>
        <p:cNvGrpSpPr/>
        <p:nvPr/>
      </p:nvGrpSpPr>
      <p:grpSpPr>
        <a:xfrm>
          <a:off x="0" y="0"/>
          <a:ext cx="0" cy="0"/>
          <a:chOff x="0" y="0"/>
          <a:chExt cx="0" cy="0"/>
        </a:xfrm>
      </p:grpSpPr>
      <p:sp>
        <p:nvSpPr>
          <p:cNvPr id="1350" name="Shape 135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51" name="Shape 135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3" name="Shape 1393"/>
        <p:cNvGrpSpPr/>
        <p:nvPr/>
      </p:nvGrpSpPr>
      <p:grpSpPr>
        <a:xfrm>
          <a:off x="0" y="0"/>
          <a:ext cx="0" cy="0"/>
          <a:chOff x="0" y="0"/>
          <a:chExt cx="0" cy="0"/>
        </a:xfrm>
      </p:grpSpPr>
      <p:sp>
        <p:nvSpPr>
          <p:cNvPr id="1394" name="Shape 1394"/>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95" name="Shape 139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7" name="Shape 1437"/>
        <p:cNvGrpSpPr/>
        <p:nvPr/>
      </p:nvGrpSpPr>
      <p:grpSpPr>
        <a:xfrm>
          <a:off x="0" y="0"/>
          <a:ext cx="0" cy="0"/>
          <a:chOff x="0" y="0"/>
          <a:chExt cx="0" cy="0"/>
        </a:xfrm>
      </p:grpSpPr>
      <p:sp>
        <p:nvSpPr>
          <p:cNvPr id="1438" name="Shape 1438"/>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39" name="Shape 143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0" name="Shape 1070"/>
        <p:cNvGrpSpPr/>
        <p:nvPr/>
      </p:nvGrpSpPr>
      <p:grpSpPr>
        <a:xfrm>
          <a:off x="0" y="0"/>
          <a:ext cx="0" cy="0"/>
          <a:chOff x="0" y="0"/>
          <a:chExt cx="0" cy="0"/>
        </a:xfrm>
      </p:grpSpPr>
      <p:sp>
        <p:nvSpPr>
          <p:cNvPr id="1071" name="Shape 107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72" name="Shape 107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073" name="Shape 107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1" name="Shape 1481"/>
        <p:cNvGrpSpPr/>
        <p:nvPr/>
      </p:nvGrpSpPr>
      <p:grpSpPr>
        <a:xfrm>
          <a:off x="0" y="0"/>
          <a:ext cx="0" cy="0"/>
          <a:chOff x="0" y="0"/>
          <a:chExt cx="0" cy="0"/>
        </a:xfrm>
      </p:grpSpPr>
      <p:sp>
        <p:nvSpPr>
          <p:cNvPr id="1482" name="Shape 1482"/>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83" name="Shape 148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5" name="Shape 1525"/>
        <p:cNvGrpSpPr/>
        <p:nvPr/>
      </p:nvGrpSpPr>
      <p:grpSpPr>
        <a:xfrm>
          <a:off x="0" y="0"/>
          <a:ext cx="0" cy="0"/>
          <a:chOff x="0" y="0"/>
          <a:chExt cx="0" cy="0"/>
        </a:xfrm>
      </p:grpSpPr>
      <p:sp>
        <p:nvSpPr>
          <p:cNvPr id="1526" name="Shape 1526"/>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527" name="Shape 152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8" name="Shape 1568"/>
        <p:cNvGrpSpPr/>
        <p:nvPr/>
      </p:nvGrpSpPr>
      <p:grpSpPr>
        <a:xfrm>
          <a:off x="0" y="0"/>
          <a:ext cx="0" cy="0"/>
          <a:chOff x="0" y="0"/>
          <a:chExt cx="0" cy="0"/>
        </a:xfrm>
      </p:grpSpPr>
      <p:sp>
        <p:nvSpPr>
          <p:cNvPr id="1569" name="Shape 1569"/>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570" name="Shape 157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0" name="Shape 1610"/>
        <p:cNvGrpSpPr/>
        <p:nvPr/>
      </p:nvGrpSpPr>
      <p:grpSpPr>
        <a:xfrm>
          <a:off x="0" y="0"/>
          <a:ext cx="0" cy="0"/>
          <a:chOff x="0" y="0"/>
          <a:chExt cx="0" cy="0"/>
        </a:xfrm>
      </p:grpSpPr>
      <p:sp>
        <p:nvSpPr>
          <p:cNvPr id="1611" name="Shape 1611"/>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12" name="Shape 161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2" name="Shape 1652"/>
        <p:cNvGrpSpPr/>
        <p:nvPr/>
      </p:nvGrpSpPr>
      <p:grpSpPr>
        <a:xfrm>
          <a:off x="0" y="0"/>
          <a:ext cx="0" cy="0"/>
          <a:chOff x="0" y="0"/>
          <a:chExt cx="0" cy="0"/>
        </a:xfrm>
      </p:grpSpPr>
      <p:sp>
        <p:nvSpPr>
          <p:cNvPr id="1653" name="Shape 1653"/>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54" name="Shape 165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1" name="Shape 1661"/>
        <p:cNvGrpSpPr/>
        <p:nvPr/>
      </p:nvGrpSpPr>
      <p:grpSpPr>
        <a:xfrm>
          <a:off x="0" y="0"/>
          <a:ext cx="0" cy="0"/>
          <a:chOff x="0" y="0"/>
          <a:chExt cx="0" cy="0"/>
        </a:xfrm>
      </p:grpSpPr>
      <p:sp>
        <p:nvSpPr>
          <p:cNvPr id="1662" name="Shape 1662"/>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63" name="Shape 166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1" name="Shape 1671"/>
        <p:cNvGrpSpPr/>
        <p:nvPr/>
      </p:nvGrpSpPr>
      <p:grpSpPr>
        <a:xfrm>
          <a:off x="0" y="0"/>
          <a:ext cx="0" cy="0"/>
          <a:chOff x="0" y="0"/>
          <a:chExt cx="0" cy="0"/>
        </a:xfrm>
      </p:grpSpPr>
      <p:sp>
        <p:nvSpPr>
          <p:cNvPr id="1672" name="Shape 1672"/>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73" name="Shape 167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3" name="Shape 1713"/>
        <p:cNvGrpSpPr/>
        <p:nvPr/>
      </p:nvGrpSpPr>
      <p:grpSpPr>
        <a:xfrm>
          <a:off x="0" y="0"/>
          <a:ext cx="0" cy="0"/>
          <a:chOff x="0" y="0"/>
          <a:chExt cx="0" cy="0"/>
        </a:xfrm>
      </p:grpSpPr>
      <p:sp>
        <p:nvSpPr>
          <p:cNvPr id="1714" name="Shape 1714"/>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15" name="Shape 171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4" name="Shape 1754"/>
        <p:cNvGrpSpPr/>
        <p:nvPr/>
      </p:nvGrpSpPr>
      <p:grpSpPr>
        <a:xfrm>
          <a:off x="0" y="0"/>
          <a:ext cx="0" cy="0"/>
          <a:chOff x="0" y="0"/>
          <a:chExt cx="0" cy="0"/>
        </a:xfrm>
      </p:grpSpPr>
      <p:sp>
        <p:nvSpPr>
          <p:cNvPr id="1755" name="Shape 1755"/>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56" name="Shape 175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6" name="Shape 1796"/>
        <p:cNvGrpSpPr/>
        <p:nvPr/>
      </p:nvGrpSpPr>
      <p:grpSpPr>
        <a:xfrm>
          <a:off x="0" y="0"/>
          <a:ext cx="0" cy="0"/>
          <a:chOff x="0" y="0"/>
          <a:chExt cx="0" cy="0"/>
        </a:xfrm>
      </p:grpSpPr>
      <p:sp>
        <p:nvSpPr>
          <p:cNvPr id="1797" name="Shape 1797"/>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98" name="Shape 179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4" name="Shape 1094"/>
        <p:cNvGrpSpPr/>
        <p:nvPr/>
      </p:nvGrpSpPr>
      <p:grpSpPr>
        <a:xfrm>
          <a:off x="0" y="0"/>
          <a:ext cx="0" cy="0"/>
          <a:chOff x="0" y="0"/>
          <a:chExt cx="0" cy="0"/>
        </a:xfrm>
      </p:grpSpPr>
      <p:sp>
        <p:nvSpPr>
          <p:cNvPr id="1095" name="Shape 109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96" name="Shape 109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Font typeface="Arial"/>
              <a:buNone/>
            </a:pPr>
            <a:r>
              <a:t/>
            </a:r>
            <a:endParaRPr b="0" i="0" sz="1200" u="none" cap="none" strike="noStrike">
              <a:solidFill>
                <a:schemeClr val="dk1"/>
              </a:solidFill>
              <a:latin typeface="Calibri"/>
              <a:ea typeface="Calibri"/>
              <a:cs typeface="Calibri"/>
              <a:sym typeface="Calibri"/>
            </a:endParaRPr>
          </a:p>
        </p:txBody>
      </p:sp>
      <p:sp>
        <p:nvSpPr>
          <p:cNvPr id="1097" name="Shape 1097"/>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7" name="Shape 1837"/>
        <p:cNvGrpSpPr/>
        <p:nvPr/>
      </p:nvGrpSpPr>
      <p:grpSpPr>
        <a:xfrm>
          <a:off x="0" y="0"/>
          <a:ext cx="0" cy="0"/>
          <a:chOff x="0" y="0"/>
          <a:chExt cx="0" cy="0"/>
        </a:xfrm>
      </p:grpSpPr>
      <p:sp>
        <p:nvSpPr>
          <p:cNvPr id="1838" name="Shape 1838"/>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39" name="Shape 183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9" name="Shape 1879"/>
        <p:cNvGrpSpPr/>
        <p:nvPr/>
      </p:nvGrpSpPr>
      <p:grpSpPr>
        <a:xfrm>
          <a:off x="0" y="0"/>
          <a:ext cx="0" cy="0"/>
          <a:chOff x="0" y="0"/>
          <a:chExt cx="0" cy="0"/>
        </a:xfrm>
      </p:grpSpPr>
      <p:sp>
        <p:nvSpPr>
          <p:cNvPr id="1880" name="Shape 188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81" name="Shape 188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1" name="Shape 1921"/>
        <p:cNvGrpSpPr/>
        <p:nvPr/>
      </p:nvGrpSpPr>
      <p:grpSpPr>
        <a:xfrm>
          <a:off x="0" y="0"/>
          <a:ext cx="0" cy="0"/>
          <a:chOff x="0" y="0"/>
          <a:chExt cx="0" cy="0"/>
        </a:xfrm>
      </p:grpSpPr>
      <p:sp>
        <p:nvSpPr>
          <p:cNvPr id="1922" name="Shape 1922"/>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23" name="Shape 192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2" name="Shape 1962"/>
        <p:cNvGrpSpPr/>
        <p:nvPr/>
      </p:nvGrpSpPr>
      <p:grpSpPr>
        <a:xfrm>
          <a:off x="0" y="0"/>
          <a:ext cx="0" cy="0"/>
          <a:chOff x="0" y="0"/>
          <a:chExt cx="0" cy="0"/>
        </a:xfrm>
      </p:grpSpPr>
      <p:sp>
        <p:nvSpPr>
          <p:cNvPr id="1963" name="Shape 1963"/>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64" name="Shape 196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5" name="Shape 2005"/>
        <p:cNvGrpSpPr/>
        <p:nvPr/>
      </p:nvGrpSpPr>
      <p:grpSpPr>
        <a:xfrm>
          <a:off x="0" y="0"/>
          <a:ext cx="0" cy="0"/>
          <a:chOff x="0" y="0"/>
          <a:chExt cx="0" cy="0"/>
        </a:xfrm>
      </p:grpSpPr>
      <p:sp>
        <p:nvSpPr>
          <p:cNvPr id="2006" name="Shape 2006"/>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07" name="Shape 200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4" name="Shape 2014"/>
        <p:cNvGrpSpPr/>
        <p:nvPr/>
      </p:nvGrpSpPr>
      <p:grpSpPr>
        <a:xfrm>
          <a:off x="0" y="0"/>
          <a:ext cx="0" cy="0"/>
          <a:chOff x="0" y="0"/>
          <a:chExt cx="0" cy="0"/>
        </a:xfrm>
      </p:grpSpPr>
      <p:sp>
        <p:nvSpPr>
          <p:cNvPr id="2015" name="Shape 2015"/>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16" name="Shape 201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4" name="Shape 2024"/>
        <p:cNvGrpSpPr/>
        <p:nvPr/>
      </p:nvGrpSpPr>
      <p:grpSpPr>
        <a:xfrm>
          <a:off x="0" y="0"/>
          <a:ext cx="0" cy="0"/>
          <a:chOff x="0" y="0"/>
          <a:chExt cx="0" cy="0"/>
        </a:xfrm>
      </p:grpSpPr>
      <p:sp>
        <p:nvSpPr>
          <p:cNvPr id="2025" name="Shape 2025"/>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26" name="Shape 202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4" name="Shape 2034"/>
        <p:cNvGrpSpPr/>
        <p:nvPr/>
      </p:nvGrpSpPr>
      <p:grpSpPr>
        <a:xfrm>
          <a:off x="0" y="0"/>
          <a:ext cx="0" cy="0"/>
          <a:chOff x="0" y="0"/>
          <a:chExt cx="0" cy="0"/>
        </a:xfrm>
      </p:grpSpPr>
      <p:sp>
        <p:nvSpPr>
          <p:cNvPr id="2035" name="Shape 203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36" name="Shape 203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37" name="Shape 203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8" name="Shape 2058"/>
        <p:cNvGrpSpPr/>
        <p:nvPr/>
      </p:nvGrpSpPr>
      <p:grpSpPr>
        <a:xfrm>
          <a:off x="0" y="0"/>
          <a:ext cx="0" cy="0"/>
          <a:chOff x="0" y="0"/>
          <a:chExt cx="0" cy="0"/>
        </a:xfrm>
      </p:grpSpPr>
      <p:sp>
        <p:nvSpPr>
          <p:cNvPr id="2059" name="Shape 205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60" name="Shape 206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2" name="Shape 2072"/>
        <p:cNvGrpSpPr/>
        <p:nvPr/>
      </p:nvGrpSpPr>
      <p:grpSpPr>
        <a:xfrm>
          <a:off x="0" y="0"/>
          <a:ext cx="0" cy="0"/>
          <a:chOff x="0" y="0"/>
          <a:chExt cx="0" cy="0"/>
        </a:xfrm>
      </p:grpSpPr>
      <p:sp>
        <p:nvSpPr>
          <p:cNvPr id="2073" name="Shape 207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74" name="Shape 207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5" name="Shape 1105"/>
        <p:cNvGrpSpPr/>
        <p:nvPr/>
      </p:nvGrpSpPr>
      <p:grpSpPr>
        <a:xfrm>
          <a:off x="0" y="0"/>
          <a:ext cx="0" cy="0"/>
          <a:chOff x="0" y="0"/>
          <a:chExt cx="0" cy="0"/>
        </a:xfrm>
      </p:grpSpPr>
      <p:sp>
        <p:nvSpPr>
          <p:cNvPr id="1106" name="Shape 110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07" name="Shape 110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108" name="Shape 110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7" name="Shape 2087"/>
        <p:cNvGrpSpPr/>
        <p:nvPr/>
      </p:nvGrpSpPr>
      <p:grpSpPr>
        <a:xfrm>
          <a:off x="0" y="0"/>
          <a:ext cx="0" cy="0"/>
          <a:chOff x="0" y="0"/>
          <a:chExt cx="0" cy="0"/>
        </a:xfrm>
      </p:grpSpPr>
      <p:sp>
        <p:nvSpPr>
          <p:cNvPr id="2088" name="Shape 208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89" name="Shape 208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5" name="Shape 2095"/>
        <p:cNvGrpSpPr/>
        <p:nvPr/>
      </p:nvGrpSpPr>
      <p:grpSpPr>
        <a:xfrm>
          <a:off x="0" y="0"/>
          <a:ext cx="0" cy="0"/>
          <a:chOff x="0" y="0"/>
          <a:chExt cx="0" cy="0"/>
        </a:xfrm>
      </p:grpSpPr>
      <p:sp>
        <p:nvSpPr>
          <p:cNvPr id="2096" name="Shape 209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97" name="Shape 209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2" name="Shape 2102"/>
        <p:cNvGrpSpPr/>
        <p:nvPr/>
      </p:nvGrpSpPr>
      <p:grpSpPr>
        <a:xfrm>
          <a:off x="0" y="0"/>
          <a:ext cx="0" cy="0"/>
          <a:chOff x="0" y="0"/>
          <a:chExt cx="0" cy="0"/>
        </a:xfrm>
      </p:grpSpPr>
      <p:sp>
        <p:nvSpPr>
          <p:cNvPr id="2103" name="Shape 210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104" name="Shape 210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9" name="Shape 2109"/>
        <p:cNvGrpSpPr/>
        <p:nvPr/>
      </p:nvGrpSpPr>
      <p:grpSpPr>
        <a:xfrm>
          <a:off x="0" y="0"/>
          <a:ext cx="0" cy="0"/>
          <a:chOff x="0" y="0"/>
          <a:chExt cx="0" cy="0"/>
        </a:xfrm>
      </p:grpSpPr>
      <p:sp>
        <p:nvSpPr>
          <p:cNvPr id="2110" name="Shape 211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111" name="Shape 211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6" name="Shape 2116"/>
        <p:cNvGrpSpPr/>
        <p:nvPr/>
      </p:nvGrpSpPr>
      <p:grpSpPr>
        <a:xfrm>
          <a:off x="0" y="0"/>
          <a:ext cx="0" cy="0"/>
          <a:chOff x="0" y="0"/>
          <a:chExt cx="0" cy="0"/>
        </a:xfrm>
      </p:grpSpPr>
      <p:sp>
        <p:nvSpPr>
          <p:cNvPr id="2117" name="Shape 211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18" name="Shape 211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119" name="Shape 211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0" name="Shape 2140"/>
        <p:cNvGrpSpPr/>
        <p:nvPr/>
      </p:nvGrpSpPr>
      <p:grpSpPr>
        <a:xfrm>
          <a:off x="0" y="0"/>
          <a:ext cx="0" cy="0"/>
          <a:chOff x="0" y="0"/>
          <a:chExt cx="0" cy="0"/>
        </a:xfrm>
      </p:grpSpPr>
      <p:sp>
        <p:nvSpPr>
          <p:cNvPr id="2141" name="Shape 21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42" name="Shape 214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7" name="Shape 2147"/>
        <p:cNvGrpSpPr/>
        <p:nvPr/>
      </p:nvGrpSpPr>
      <p:grpSpPr>
        <a:xfrm>
          <a:off x="0" y="0"/>
          <a:ext cx="0" cy="0"/>
          <a:chOff x="0" y="0"/>
          <a:chExt cx="0" cy="0"/>
        </a:xfrm>
      </p:grpSpPr>
      <p:sp>
        <p:nvSpPr>
          <p:cNvPr id="2148" name="Shape 214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49" name="Shape 214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4" name="Shape 2154"/>
        <p:cNvGrpSpPr/>
        <p:nvPr/>
      </p:nvGrpSpPr>
      <p:grpSpPr>
        <a:xfrm>
          <a:off x="0" y="0"/>
          <a:ext cx="0" cy="0"/>
          <a:chOff x="0" y="0"/>
          <a:chExt cx="0" cy="0"/>
        </a:xfrm>
      </p:grpSpPr>
      <p:sp>
        <p:nvSpPr>
          <p:cNvPr id="2155" name="Shape 215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56" name="Shape 215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2" name="Shape 2162"/>
        <p:cNvGrpSpPr/>
        <p:nvPr/>
      </p:nvGrpSpPr>
      <p:grpSpPr>
        <a:xfrm>
          <a:off x="0" y="0"/>
          <a:ext cx="0" cy="0"/>
          <a:chOff x="0" y="0"/>
          <a:chExt cx="0" cy="0"/>
        </a:xfrm>
      </p:grpSpPr>
      <p:sp>
        <p:nvSpPr>
          <p:cNvPr id="2163" name="Shape 216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64" name="Shape 21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9" name="Shape 2169"/>
        <p:cNvGrpSpPr/>
        <p:nvPr/>
      </p:nvGrpSpPr>
      <p:grpSpPr>
        <a:xfrm>
          <a:off x="0" y="0"/>
          <a:ext cx="0" cy="0"/>
          <a:chOff x="0" y="0"/>
          <a:chExt cx="0" cy="0"/>
        </a:xfrm>
      </p:grpSpPr>
      <p:sp>
        <p:nvSpPr>
          <p:cNvPr id="2170" name="Shape 217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1" name="Shape 217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9" name="Shape 1129"/>
        <p:cNvGrpSpPr/>
        <p:nvPr/>
      </p:nvGrpSpPr>
      <p:grpSpPr>
        <a:xfrm>
          <a:off x="0" y="0"/>
          <a:ext cx="0" cy="0"/>
          <a:chOff x="0" y="0"/>
          <a:chExt cx="0" cy="0"/>
        </a:xfrm>
      </p:grpSpPr>
      <p:sp>
        <p:nvSpPr>
          <p:cNvPr id="1130" name="Shape 11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1" name="Shape 1131"/>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6" name="Shape 2176"/>
        <p:cNvGrpSpPr/>
        <p:nvPr/>
      </p:nvGrpSpPr>
      <p:grpSpPr>
        <a:xfrm>
          <a:off x="0" y="0"/>
          <a:ext cx="0" cy="0"/>
          <a:chOff x="0" y="0"/>
          <a:chExt cx="0" cy="0"/>
        </a:xfrm>
      </p:grpSpPr>
      <p:sp>
        <p:nvSpPr>
          <p:cNvPr id="2177" name="Shape 217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78" name="Shape 217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5" name="Shape 2185"/>
        <p:cNvGrpSpPr/>
        <p:nvPr/>
      </p:nvGrpSpPr>
      <p:grpSpPr>
        <a:xfrm>
          <a:off x="0" y="0"/>
          <a:ext cx="0" cy="0"/>
          <a:chOff x="0" y="0"/>
          <a:chExt cx="0" cy="0"/>
        </a:xfrm>
      </p:grpSpPr>
      <p:sp>
        <p:nvSpPr>
          <p:cNvPr id="2186" name="Shape 218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87" name="Shape 218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3" name="Shape 2193"/>
        <p:cNvGrpSpPr/>
        <p:nvPr/>
      </p:nvGrpSpPr>
      <p:grpSpPr>
        <a:xfrm>
          <a:off x="0" y="0"/>
          <a:ext cx="0" cy="0"/>
          <a:chOff x="0" y="0"/>
          <a:chExt cx="0" cy="0"/>
        </a:xfrm>
      </p:grpSpPr>
      <p:sp>
        <p:nvSpPr>
          <p:cNvPr id="2194" name="Shape 219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195" name="Shape 219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1" name="Shape 2201"/>
        <p:cNvGrpSpPr/>
        <p:nvPr/>
      </p:nvGrpSpPr>
      <p:grpSpPr>
        <a:xfrm>
          <a:off x="0" y="0"/>
          <a:ext cx="0" cy="0"/>
          <a:chOff x="0" y="0"/>
          <a:chExt cx="0" cy="0"/>
        </a:xfrm>
      </p:grpSpPr>
      <p:sp>
        <p:nvSpPr>
          <p:cNvPr id="2202" name="Shape 220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2203" name="Shape 22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9" name="Shape 2209"/>
        <p:cNvGrpSpPr/>
        <p:nvPr/>
      </p:nvGrpSpPr>
      <p:grpSpPr>
        <a:xfrm>
          <a:off x="0" y="0"/>
          <a:ext cx="0" cy="0"/>
          <a:chOff x="0" y="0"/>
          <a:chExt cx="0" cy="0"/>
        </a:xfrm>
      </p:grpSpPr>
      <p:sp>
        <p:nvSpPr>
          <p:cNvPr id="2210" name="Shape 221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11" name="Shape 221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12" name="Shape 221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3" name="Shape 2233"/>
        <p:cNvGrpSpPr/>
        <p:nvPr/>
      </p:nvGrpSpPr>
      <p:grpSpPr>
        <a:xfrm>
          <a:off x="0" y="0"/>
          <a:ext cx="0" cy="0"/>
          <a:chOff x="0" y="0"/>
          <a:chExt cx="0" cy="0"/>
        </a:xfrm>
      </p:grpSpPr>
      <p:sp>
        <p:nvSpPr>
          <p:cNvPr id="2234" name="Shape 223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35" name="Shape 223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36" name="Shape 223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8" name="Shape 2248"/>
        <p:cNvGrpSpPr/>
        <p:nvPr/>
      </p:nvGrpSpPr>
      <p:grpSpPr>
        <a:xfrm>
          <a:off x="0" y="0"/>
          <a:ext cx="0" cy="0"/>
          <a:chOff x="0" y="0"/>
          <a:chExt cx="0" cy="0"/>
        </a:xfrm>
      </p:grpSpPr>
      <p:sp>
        <p:nvSpPr>
          <p:cNvPr id="2249" name="Shape 224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50" name="Shape 2250"/>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51" name="Shape 2251"/>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63" name="Shape 2263"/>
        <p:cNvGrpSpPr/>
        <p:nvPr/>
      </p:nvGrpSpPr>
      <p:grpSpPr>
        <a:xfrm>
          <a:off x="0" y="0"/>
          <a:ext cx="0" cy="0"/>
          <a:chOff x="0" y="0"/>
          <a:chExt cx="0" cy="0"/>
        </a:xfrm>
      </p:grpSpPr>
      <p:sp>
        <p:nvSpPr>
          <p:cNvPr id="2264" name="Shape 22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65" name="Shape 2265"/>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66" name="Shape 2266"/>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8" name="Shape 2278"/>
        <p:cNvGrpSpPr/>
        <p:nvPr/>
      </p:nvGrpSpPr>
      <p:grpSpPr>
        <a:xfrm>
          <a:off x="0" y="0"/>
          <a:ext cx="0" cy="0"/>
          <a:chOff x="0" y="0"/>
          <a:chExt cx="0" cy="0"/>
        </a:xfrm>
      </p:grpSpPr>
      <p:sp>
        <p:nvSpPr>
          <p:cNvPr id="2279" name="Shape 227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80" name="Shape 2280"/>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81" name="Shape 2281"/>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3" name="Shape 2293"/>
        <p:cNvGrpSpPr/>
        <p:nvPr/>
      </p:nvGrpSpPr>
      <p:grpSpPr>
        <a:xfrm>
          <a:off x="0" y="0"/>
          <a:ext cx="0" cy="0"/>
          <a:chOff x="0" y="0"/>
          <a:chExt cx="0" cy="0"/>
        </a:xfrm>
      </p:grpSpPr>
      <p:sp>
        <p:nvSpPr>
          <p:cNvPr id="2294" name="Shape 22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95" name="Shape 2295"/>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296" name="Shape 2296"/>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9" name="Shape 1139"/>
        <p:cNvGrpSpPr/>
        <p:nvPr/>
      </p:nvGrpSpPr>
      <p:grpSpPr>
        <a:xfrm>
          <a:off x="0" y="0"/>
          <a:ext cx="0" cy="0"/>
          <a:chOff x="0" y="0"/>
          <a:chExt cx="0" cy="0"/>
        </a:xfrm>
      </p:grpSpPr>
      <p:sp>
        <p:nvSpPr>
          <p:cNvPr id="1140" name="Shape 114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41" name="Shape 114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8" name="Shape 2308"/>
        <p:cNvGrpSpPr/>
        <p:nvPr/>
      </p:nvGrpSpPr>
      <p:grpSpPr>
        <a:xfrm>
          <a:off x="0" y="0"/>
          <a:ext cx="0" cy="0"/>
          <a:chOff x="0" y="0"/>
          <a:chExt cx="0" cy="0"/>
        </a:xfrm>
      </p:grpSpPr>
      <p:sp>
        <p:nvSpPr>
          <p:cNvPr id="2309" name="Shape 230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10" name="Shape 2310"/>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11" name="Shape 2311"/>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3" name="Shape 2323"/>
        <p:cNvGrpSpPr/>
        <p:nvPr/>
      </p:nvGrpSpPr>
      <p:grpSpPr>
        <a:xfrm>
          <a:off x="0" y="0"/>
          <a:ext cx="0" cy="0"/>
          <a:chOff x="0" y="0"/>
          <a:chExt cx="0" cy="0"/>
        </a:xfrm>
      </p:grpSpPr>
      <p:sp>
        <p:nvSpPr>
          <p:cNvPr id="2324" name="Shape 23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25" name="Shape 2325"/>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26" name="Shape 2326"/>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8" name="Shape 2338"/>
        <p:cNvGrpSpPr/>
        <p:nvPr/>
      </p:nvGrpSpPr>
      <p:grpSpPr>
        <a:xfrm>
          <a:off x="0" y="0"/>
          <a:ext cx="0" cy="0"/>
          <a:chOff x="0" y="0"/>
          <a:chExt cx="0" cy="0"/>
        </a:xfrm>
      </p:grpSpPr>
      <p:sp>
        <p:nvSpPr>
          <p:cNvPr id="2339" name="Shape 23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40" name="Shape 2340"/>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41" name="Shape 2341"/>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3" name="Shape 2353"/>
        <p:cNvGrpSpPr/>
        <p:nvPr/>
      </p:nvGrpSpPr>
      <p:grpSpPr>
        <a:xfrm>
          <a:off x="0" y="0"/>
          <a:ext cx="0" cy="0"/>
          <a:chOff x="0" y="0"/>
          <a:chExt cx="0" cy="0"/>
        </a:xfrm>
      </p:grpSpPr>
      <p:sp>
        <p:nvSpPr>
          <p:cNvPr id="2354" name="Shape 23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55" name="Shape 2355"/>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56" name="Shape 2356"/>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8" name="Shape 2368"/>
        <p:cNvGrpSpPr/>
        <p:nvPr/>
      </p:nvGrpSpPr>
      <p:grpSpPr>
        <a:xfrm>
          <a:off x="0" y="0"/>
          <a:ext cx="0" cy="0"/>
          <a:chOff x="0" y="0"/>
          <a:chExt cx="0" cy="0"/>
        </a:xfrm>
      </p:grpSpPr>
      <p:sp>
        <p:nvSpPr>
          <p:cNvPr id="2369" name="Shape 236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70" name="Shape 2370"/>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71" name="Shape 2371"/>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3" name="Shape 2383"/>
        <p:cNvGrpSpPr/>
        <p:nvPr/>
      </p:nvGrpSpPr>
      <p:grpSpPr>
        <a:xfrm>
          <a:off x="0" y="0"/>
          <a:ext cx="0" cy="0"/>
          <a:chOff x="0" y="0"/>
          <a:chExt cx="0" cy="0"/>
        </a:xfrm>
      </p:grpSpPr>
      <p:sp>
        <p:nvSpPr>
          <p:cNvPr id="2384" name="Shape 23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85" name="Shape 2385"/>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386" name="Shape 2386"/>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9" name="Shape 2399"/>
        <p:cNvGrpSpPr/>
        <p:nvPr/>
      </p:nvGrpSpPr>
      <p:grpSpPr>
        <a:xfrm>
          <a:off x="0" y="0"/>
          <a:ext cx="0" cy="0"/>
          <a:chOff x="0" y="0"/>
          <a:chExt cx="0" cy="0"/>
        </a:xfrm>
      </p:grpSpPr>
      <p:sp>
        <p:nvSpPr>
          <p:cNvPr id="2400" name="Shape 24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1" name="Shape 24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1" name="Shape 1151"/>
        <p:cNvGrpSpPr/>
        <p:nvPr/>
      </p:nvGrpSpPr>
      <p:grpSpPr>
        <a:xfrm>
          <a:off x="0" y="0"/>
          <a:ext cx="0" cy="0"/>
          <a:chOff x="0" y="0"/>
          <a:chExt cx="0" cy="0"/>
        </a:xfrm>
      </p:grpSpPr>
      <p:sp>
        <p:nvSpPr>
          <p:cNvPr id="1152" name="Shape 115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53" name="Shape 115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 sz="1100" u="none" cap="none" strike="noStrike">
                <a:solidFill>
                  <a:schemeClr val="dk1"/>
                </a:solidFill>
                <a:latin typeface="Arial"/>
                <a:ea typeface="Arial"/>
                <a:cs typeface="Arial"/>
                <a:sym typeface="Arial"/>
              </a:rPr>
              <a:t>Source: https://www.thebalance.com/trade-deficit-by-county-3306264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8" name="Shape 1158"/>
        <p:cNvGrpSpPr/>
        <p:nvPr/>
      </p:nvGrpSpPr>
      <p:grpSpPr>
        <a:xfrm>
          <a:off x="0" y="0"/>
          <a:ext cx="0" cy="0"/>
          <a:chOff x="0" y="0"/>
          <a:chExt cx="0" cy="0"/>
        </a:xfrm>
      </p:grpSpPr>
      <p:sp>
        <p:nvSpPr>
          <p:cNvPr id="1159" name="Shape 115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60" name="Shape 116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 sz="1100" u="none" cap="none" strike="noStrike">
                <a:solidFill>
                  <a:schemeClr val="dk1"/>
                </a:solidFill>
                <a:latin typeface="Arial"/>
                <a:ea typeface="Arial"/>
                <a:cs typeface="Arial"/>
                <a:sym typeface="Arial"/>
              </a:rPr>
              <a:t>Source: </a:t>
            </a:r>
            <a:r>
              <a:rPr b="0" i="0" lang="en" sz="1100" u="sng" cap="none" strike="noStrike">
                <a:solidFill>
                  <a:schemeClr val="hlink"/>
                </a:solidFill>
                <a:latin typeface="Arial"/>
                <a:ea typeface="Arial"/>
                <a:cs typeface="Arial"/>
                <a:sym typeface="Arial"/>
                <a:hlinkClick r:id="rId2"/>
              </a:rPr>
              <a:t>http://www.cnbc.com/2017/02/24/us-new-home-sales-rose-37-in-january-vs-estimate-of-63.html</a:t>
            </a:r>
          </a:p>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 Id="rId3" Type="http://schemas.openxmlformats.org/officeDocument/2006/relationships/image" Target="../media/image13.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g"/><Relationship Id="rId3" Type="http://schemas.openxmlformats.org/officeDocument/2006/relationships/image" Target="../media/image19.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g"/><Relationship Id="rId3" Type="http://schemas.openxmlformats.org/officeDocument/2006/relationships/image" Target="../media/image1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5.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g"/><Relationship Id="rId3" Type="http://schemas.openxmlformats.org/officeDocument/2006/relationships/image" Target="../media/image20.jp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7.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8.jpg"/><Relationship Id="rId3" Type="http://schemas.openxmlformats.org/officeDocument/2006/relationships/image" Target="../media/image21.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0.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10.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10.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 Id="rId3"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 Id="rId3" Type="http://schemas.openxmlformats.org/officeDocument/2006/relationships/image" Target="../media/image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 Id="rId3" Type="http://schemas.openxmlformats.org/officeDocument/2006/relationships/image" Target="../media/image14.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660" name="Shape 660"/>
        <p:cNvGrpSpPr/>
        <p:nvPr/>
      </p:nvGrpSpPr>
      <p:grpSpPr>
        <a:xfrm>
          <a:off x="0" y="0"/>
          <a:ext cx="0" cy="0"/>
          <a:chOff x="0" y="0"/>
          <a:chExt cx="0" cy="0"/>
        </a:xfrm>
      </p:grpSpPr>
      <p:sp>
        <p:nvSpPr>
          <p:cNvPr id="661" name="Shape 661"/>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62" name="Shape 662"/>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63" name="Shape 663"/>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664" name="Shape 664"/>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65" name="Shape 665"/>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66" name="Shape 66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667" name="Shape 667"/>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668" name="Shape 668"/>
        <p:cNvGrpSpPr/>
        <p:nvPr/>
      </p:nvGrpSpPr>
      <p:grpSpPr>
        <a:xfrm>
          <a:off x="0" y="0"/>
          <a:ext cx="0" cy="0"/>
          <a:chOff x="0" y="0"/>
          <a:chExt cx="0" cy="0"/>
        </a:xfrm>
      </p:grpSpPr>
      <p:sp>
        <p:nvSpPr>
          <p:cNvPr id="669" name="Shape 669"/>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70" name="Shape 670"/>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71" name="Shape 671"/>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72" name="Shape 672"/>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73" name="Shape 673"/>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674" name="Shape 674"/>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675" name="Shape 675"/>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676" name="Shape 676"/>
        <p:cNvGrpSpPr/>
        <p:nvPr/>
      </p:nvGrpSpPr>
      <p:grpSpPr>
        <a:xfrm>
          <a:off x="0" y="0"/>
          <a:ext cx="0" cy="0"/>
          <a:chOff x="0" y="0"/>
          <a:chExt cx="0" cy="0"/>
        </a:xfrm>
      </p:grpSpPr>
      <p:sp>
        <p:nvSpPr>
          <p:cNvPr id="677" name="Shape 677"/>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678" name="Shape 678"/>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679" name="Shape 679"/>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680" name="Shape 680"/>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681" name="Shape 681"/>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82" name="Shape 68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83" name="Shape 68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84" name="Shape 68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685" name="Shape 685"/>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686" name="Shape 686"/>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687" name="Shape 687"/>
        <p:cNvGrpSpPr/>
        <p:nvPr/>
      </p:nvGrpSpPr>
      <p:grpSpPr>
        <a:xfrm>
          <a:off x="0" y="0"/>
          <a:ext cx="0" cy="0"/>
          <a:chOff x="0" y="0"/>
          <a:chExt cx="0" cy="0"/>
        </a:xfrm>
      </p:grpSpPr>
      <p:sp>
        <p:nvSpPr>
          <p:cNvPr id="688" name="Shape 688"/>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89" name="Shape 68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90" name="Shape 69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91" name="Shape 69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692" name="Shape 69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693" name="Shape 69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694" name="Shape 694"/>
        <p:cNvGrpSpPr/>
        <p:nvPr/>
      </p:nvGrpSpPr>
      <p:grpSpPr>
        <a:xfrm>
          <a:off x="0" y="0"/>
          <a:ext cx="0" cy="0"/>
          <a:chOff x="0" y="0"/>
          <a:chExt cx="0" cy="0"/>
        </a:xfrm>
      </p:grpSpPr>
      <p:sp>
        <p:nvSpPr>
          <p:cNvPr id="695" name="Shape 695"/>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Arial"/>
              <a:buNone/>
              <a:defRPr b="1" i="0" sz="2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96" name="Shape 696"/>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97" name="Shape 697"/>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Arial"/>
              <a:buNone/>
              <a:defRPr b="0" i="0" sz="1400" u="none" cap="none" strike="noStrike">
                <a:solidFill>
                  <a:schemeClr val="dk1"/>
                </a:solidFill>
                <a:latin typeface="Arial"/>
                <a:ea typeface="Arial"/>
                <a:cs typeface="Arial"/>
                <a:sym typeface="Arial"/>
              </a:defRPr>
            </a:lvl1pPr>
            <a:lvl2pPr indent="-12700" lvl="1" marL="457200" marR="0" rtl="0" algn="l">
              <a:spcBef>
                <a:spcPts val="200"/>
              </a:spcBef>
              <a:buClr>
                <a:schemeClr val="dk1"/>
              </a:buClr>
              <a:buSzPct val="91666"/>
              <a:buFont typeface="Arial"/>
              <a:buNone/>
              <a:defRPr b="0" i="0" sz="1200" u="none" cap="none" strike="noStrike">
                <a:solidFill>
                  <a:schemeClr val="dk1"/>
                </a:solidFill>
                <a:latin typeface="Arial"/>
                <a:ea typeface="Arial"/>
                <a:cs typeface="Arial"/>
                <a:sym typeface="Arial"/>
              </a:defRPr>
            </a:lvl2pPr>
            <a:lvl3pPr indent="-12700" lvl="2" marL="914400" marR="0" rtl="0" algn="l">
              <a:spcBef>
                <a:spcPts val="200"/>
              </a:spcBef>
              <a:buClr>
                <a:schemeClr val="dk1"/>
              </a:buClr>
              <a:buSzPct val="110000"/>
              <a:buFont typeface="Arial"/>
              <a:buNone/>
              <a:defRPr b="0" i="0" sz="1000" u="none" cap="none" strike="noStrike">
                <a:solidFill>
                  <a:schemeClr val="dk1"/>
                </a:solidFill>
                <a:latin typeface="Arial"/>
                <a:ea typeface="Arial"/>
                <a:cs typeface="Arial"/>
                <a:sym typeface="Arial"/>
              </a:defRPr>
            </a:lvl3pPr>
            <a:lvl4pPr indent="-12700" lvl="3" marL="1371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4pPr>
            <a:lvl5pPr indent="-12700" lvl="4" marL="18288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5pPr>
            <a:lvl6pPr indent="-12700" lvl="5" marL="22860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6pPr>
            <a:lvl7pPr indent="-12700" lvl="6" marL="27432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sp>
        <p:nvSpPr>
          <p:cNvPr id="698" name="Shape 698"/>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99" name="Shape 699"/>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00" name="Shape 700"/>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701" name="Shape 701"/>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702" name="Shape 702"/>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703" name="Shape 703"/>
        <p:cNvGrpSpPr/>
        <p:nvPr/>
      </p:nvGrpSpPr>
      <p:grpSpPr>
        <a:xfrm>
          <a:off x="0" y="0"/>
          <a:ext cx="0" cy="0"/>
          <a:chOff x="0" y="0"/>
          <a:chExt cx="0" cy="0"/>
        </a:xfrm>
      </p:grpSpPr>
      <p:sp>
        <p:nvSpPr>
          <p:cNvPr id="704" name="Shape 704"/>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705" name="Shape 705"/>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06" name="Shape 706"/>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707" name="Shape 707"/>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708" name="Shape 708"/>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709" name="Shape 709"/>
        <p:cNvGrpSpPr/>
        <p:nvPr/>
      </p:nvGrpSpPr>
      <p:grpSpPr>
        <a:xfrm>
          <a:off x="0" y="0"/>
          <a:ext cx="0" cy="0"/>
          <a:chOff x="0" y="0"/>
          <a:chExt cx="0" cy="0"/>
        </a:xfrm>
      </p:grpSpPr>
      <p:sp>
        <p:nvSpPr>
          <p:cNvPr id="710" name="Shape 710"/>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711" name="Shape 711"/>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12" name="Shape 712"/>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713" name="Shape 713"/>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714" name="Shape 714"/>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715" name="Shape 715"/>
        <p:cNvGrpSpPr/>
        <p:nvPr/>
      </p:nvGrpSpPr>
      <p:grpSpPr>
        <a:xfrm>
          <a:off x="0" y="0"/>
          <a:ext cx="0" cy="0"/>
          <a:chOff x="0" y="0"/>
          <a:chExt cx="0" cy="0"/>
        </a:xfrm>
      </p:grpSpPr>
      <p:sp>
        <p:nvSpPr>
          <p:cNvPr id="716" name="Shape 716"/>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717" name="Shape 717"/>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18" name="Shape 718"/>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719" name="Shape 719"/>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720" name="Shape 720"/>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723" name="Shape 723"/>
        <p:cNvGrpSpPr/>
        <p:nvPr/>
      </p:nvGrpSpPr>
      <p:grpSpPr>
        <a:xfrm>
          <a:off x="0" y="0"/>
          <a:ext cx="0" cy="0"/>
          <a:chOff x="0" y="0"/>
          <a:chExt cx="0" cy="0"/>
        </a:xfrm>
      </p:grpSpPr>
      <p:sp>
        <p:nvSpPr>
          <p:cNvPr id="724" name="Shape 724"/>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25" name="Shape 725"/>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26" name="Shape 726"/>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27" name="Shape 727"/>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28" name="Shape 728"/>
          <p:cNvSpPr txBox="1"/>
          <p:nvPr>
            <p:ph idx="1" type="body"/>
          </p:nvPr>
        </p:nvSpPr>
        <p:spPr>
          <a:xfrm>
            <a:off x="685800" y="1326290"/>
            <a:ext cx="7467598" cy="318855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29" name="Shape 729"/>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30" name="Shape 73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731" name="Shape 731"/>
        <p:cNvGrpSpPr/>
        <p:nvPr/>
      </p:nvGrpSpPr>
      <p:grpSpPr>
        <a:xfrm>
          <a:off x="0" y="0"/>
          <a:ext cx="0" cy="0"/>
          <a:chOff x="0" y="0"/>
          <a:chExt cx="0" cy="0"/>
        </a:xfrm>
      </p:grpSpPr>
      <p:sp>
        <p:nvSpPr>
          <p:cNvPr id="732" name="Shape 732"/>
          <p:cNvSpPr txBox="1"/>
          <p:nvPr>
            <p:ph type="title"/>
          </p:nvPr>
        </p:nvSpPr>
        <p:spPr>
          <a:xfrm>
            <a:off x="152400" y="342900"/>
            <a:ext cx="8229598" cy="85725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33" name="Shape 733"/>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fld id="{00000000-1234-1234-1234-123412341234}" type="slidenum">
              <a:rPr b="0" i="0" lang="en"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734" name="Shape 734"/>
        <p:cNvGrpSpPr/>
        <p:nvPr/>
      </p:nvGrpSpPr>
      <p:grpSpPr>
        <a:xfrm>
          <a:off x="0" y="0"/>
          <a:ext cx="0" cy="0"/>
          <a:chOff x="0" y="0"/>
          <a:chExt cx="0" cy="0"/>
        </a:xfrm>
      </p:grpSpPr>
      <p:sp>
        <p:nvSpPr>
          <p:cNvPr id="735" name="Shape 735"/>
          <p:cNvSpPr txBox="1"/>
          <p:nvPr>
            <p:ph idx="1" type="body"/>
          </p:nvPr>
        </p:nvSpPr>
        <p:spPr>
          <a:xfrm>
            <a:off x="662939" y="1528762"/>
            <a:ext cx="8023859" cy="1143000"/>
          </a:xfrm>
          <a:prstGeom prst="rect">
            <a:avLst/>
          </a:prstGeom>
          <a:noFill/>
          <a:ln>
            <a:noFill/>
          </a:ln>
        </p:spPr>
        <p:txBody>
          <a:bodyPr anchorCtr="0" anchor="b" bIns="91425" lIns="91425" rIns="91425" tIns="91425"/>
          <a:lstStyle>
            <a:lvl1pPr indent="0" lvl="0" marL="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1pPr>
            <a:lvl2pPr indent="-12700" lvl="1" marL="457200" marR="0" rtl="0" algn="l">
              <a:lnSpc>
                <a:spcPct val="100000"/>
              </a:lnSpc>
              <a:spcBef>
                <a:spcPts val="60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12700" lvl="2" marL="91440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12700" lvl="3" marL="13716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12700" lvl="4" marL="18288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36" name="Shape 736"/>
          <p:cNvSpPr txBox="1"/>
          <p:nvPr>
            <p:ph type="ctrTitle"/>
          </p:nvPr>
        </p:nvSpPr>
        <p:spPr>
          <a:xfrm>
            <a:off x="655318" y="2714625"/>
            <a:ext cx="8031480" cy="971550"/>
          </a:xfrm>
          <a:prstGeom prst="rect">
            <a:avLst/>
          </a:prstGeom>
          <a:noFill/>
          <a:ln>
            <a:noFill/>
          </a:ln>
        </p:spPr>
        <p:txBody>
          <a:bodyPr anchorCtr="0" anchor="t" bIns="91425" lIns="91425" rIns="91425" tIns="91425"/>
          <a:lstStyle>
            <a:lvl1pPr indent="0" lvl="0" marL="0" marR="0" rtl="0" algn="l">
              <a:lnSpc>
                <a:spcPct val="95000"/>
              </a:lnSpc>
              <a:spcBef>
                <a:spcPts val="0"/>
              </a:spcBef>
              <a:spcAft>
                <a:spcPts val="0"/>
              </a:spcAft>
              <a:buClr>
                <a:schemeClr val="dk1"/>
              </a:buClr>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37" name="Shape 737"/>
          <p:cNvSpPr txBox="1"/>
          <p:nvPr>
            <p:ph idx="2" type="subTitle"/>
          </p:nvPr>
        </p:nvSpPr>
        <p:spPr>
          <a:xfrm>
            <a:off x="685800" y="3629025"/>
            <a:ext cx="6019799" cy="1183005"/>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0"/>
              </a:spcAft>
              <a:buClr>
                <a:schemeClr val="dk1"/>
              </a:buClr>
              <a:buFont typeface="Arial"/>
              <a:buNone/>
              <a:defRPr b="0" i="0" sz="1600" u="none" cap="none" strike="noStrike">
                <a:solidFill>
                  <a:schemeClr val="dk1"/>
                </a:solidFill>
                <a:latin typeface="Arial"/>
                <a:ea typeface="Arial"/>
                <a:cs typeface="Arial"/>
                <a:sym typeface="Arial"/>
              </a:defRPr>
            </a:lvl1pPr>
            <a:lvl2pPr indent="-12700" lvl="1" marL="457200" marR="0" rtl="0" algn="ctr">
              <a:lnSpc>
                <a:spcPct val="100000"/>
              </a:lnSpc>
              <a:spcBef>
                <a:spcPts val="600"/>
              </a:spcBef>
              <a:spcAft>
                <a:spcPts val="0"/>
              </a:spcAft>
              <a:buClr>
                <a:srgbClr val="888888"/>
              </a:buClr>
              <a:buFont typeface="Arial"/>
              <a:buNone/>
              <a:defRPr b="0" i="0" sz="2800" u="none" cap="none" strike="noStrike">
                <a:solidFill>
                  <a:srgbClr val="888888"/>
                </a:solidFill>
                <a:latin typeface="Arial"/>
                <a:ea typeface="Arial"/>
                <a:cs typeface="Arial"/>
                <a:sym typeface="Arial"/>
              </a:defRPr>
            </a:lvl2pPr>
            <a:lvl3pPr indent="-12700" lvl="2" marL="914400" marR="0" rtl="0" algn="ctr">
              <a:lnSpc>
                <a:spcPct val="100000"/>
              </a:lnSpc>
              <a:spcBef>
                <a:spcPts val="500"/>
              </a:spcBef>
              <a:spcAft>
                <a:spcPts val="0"/>
              </a:spcAft>
              <a:buClr>
                <a:srgbClr val="888888"/>
              </a:buClr>
              <a:buFont typeface="Arial"/>
              <a:buNone/>
              <a:defRPr b="0" i="0" sz="2400" u="none" cap="none" strike="noStrike">
                <a:solidFill>
                  <a:srgbClr val="888888"/>
                </a:solidFill>
                <a:latin typeface="Arial"/>
                <a:ea typeface="Arial"/>
                <a:cs typeface="Arial"/>
                <a:sym typeface="Arial"/>
              </a:defRPr>
            </a:lvl3pPr>
            <a:lvl4pPr indent="-12700" lvl="3" marL="1371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4pPr>
            <a:lvl5pPr indent="-12700" lvl="4" marL="18288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5pPr>
            <a:lvl6pPr indent="-12700" lvl="5" marL="22860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6pPr>
            <a:lvl7pPr indent="-12700" lvl="6" marL="27432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7pPr>
            <a:lvl8pPr indent="-12700" lvl="7" marL="32004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8pPr>
            <a:lvl9pPr indent="-12700" lvl="8" marL="3657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9pPr>
          </a:lstStyle>
          <a:p/>
        </p:txBody>
      </p:sp>
      <p:sp>
        <p:nvSpPr>
          <p:cNvPr id="738" name="Shape 738"/>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fld id="{00000000-1234-1234-1234-123412341234}" type="slidenum">
              <a:rPr b="0" i="0" lang="en"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739" name="Shape 739"/>
        <p:cNvGrpSpPr/>
        <p:nvPr/>
      </p:nvGrpSpPr>
      <p:grpSpPr>
        <a:xfrm>
          <a:off x="0" y="0"/>
          <a:ext cx="0" cy="0"/>
          <a:chOff x="0" y="0"/>
          <a:chExt cx="0" cy="0"/>
        </a:xfrm>
      </p:grpSpPr>
      <p:sp>
        <p:nvSpPr>
          <p:cNvPr id="740" name="Shape 740"/>
          <p:cNvSpPr txBox="1"/>
          <p:nvPr>
            <p:ph type="title"/>
          </p:nvPr>
        </p:nvSpPr>
        <p:spPr>
          <a:xfrm>
            <a:off x="722312" y="3305175"/>
            <a:ext cx="7772400" cy="1021555"/>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1" i="0" sz="4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41" name="Shape 741"/>
          <p:cNvSpPr txBox="1"/>
          <p:nvPr>
            <p:ph idx="1" type="body"/>
          </p:nvPr>
        </p:nvSpPr>
        <p:spPr>
          <a:xfrm>
            <a:off x="722312" y="2180033"/>
            <a:ext cx="7772400" cy="112514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1pPr>
            <a:lvl2pPr indent="-12700" lvl="1" marL="457200" marR="0" rtl="0" algn="l">
              <a:lnSpc>
                <a:spcPct val="100000"/>
              </a:lnSpc>
              <a:spcBef>
                <a:spcPts val="400"/>
              </a:spcBef>
              <a:spcAft>
                <a:spcPts val="0"/>
              </a:spcAft>
              <a:buClr>
                <a:srgbClr val="888888"/>
              </a:buClr>
              <a:buFont typeface="Arial"/>
              <a:buNone/>
              <a:defRPr b="0" i="0" sz="1800" u="none" cap="none" strike="noStrike">
                <a:solidFill>
                  <a:srgbClr val="888888"/>
                </a:solidFill>
                <a:latin typeface="Arial"/>
                <a:ea typeface="Arial"/>
                <a:cs typeface="Arial"/>
                <a:sym typeface="Arial"/>
              </a:defRPr>
            </a:lvl2pPr>
            <a:lvl3pPr indent="-12700" lvl="2" marL="914400" marR="0" rtl="0" algn="l">
              <a:lnSpc>
                <a:spcPct val="100000"/>
              </a:lnSpc>
              <a:spcBef>
                <a:spcPts val="300"/>
              </a:spcBef>
              <a:spcAft>
                <a:spcPts val="0"/>
              </a:spcAft>
              <a:buClr>
                <a:srgbClr val="888888"/>
              </a:buClr>
              <a:buFont typeface="Arial"/>
              <a:buNone/>
              <a:defRPr b="0" i="0" sz="1600" u="none" cap="none" strike="noStrike">
                <a:solidFill>
                  <a:srgbClr val="888888"/>
                </a:solidFill>
                <a:latin typeface="Arial"/>
                <a:ea typeface="Arial"/>
                <a:cs typeface="Arial"/>
                <a:sym typeface="Arial"/>
              </a:defRPr>
            </a:lvl3pPr>
            <a:lvl4pPr indent="-12700" lvl="3" marL="1371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4pPr>
            <a:lvl5pPr indent="-12700" lvl="4" marL="18288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5pPr>
            <a:lvl6pPr indent="-12700" lvl="5" marL="22860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6pPr>
            <a:lvl7pPr indent="-12700" lvl="6" marL="27432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7pPr>
            <a:lvl8pPr indent="-12700" lvl="7" marL="32004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8pPr>
            <a:lvl9pPr indent="-12700" lvl="8" marL="3657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9pPr>
          </a:lstStyle>
          <a:p/>
        </p:txBody>
      </p:sp>
      <p:sp>
        <p:nvSpPr>
          <p:cNvPr id="742" name="Shape 742"/>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43" name="Shape 743"/>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44" name="Shape 744"/>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45" name="Shape 745"/>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46" name="Shape 746"/>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747" name="Shape 747"/>
        <p:cNvGrpSpPr/>
        <p:nvPr/>
      </p:nvGrpSpPr>
      <p:grpSpPr>
        <a:xfrm>
          <a:off x="0" y="0"/>
          <a:ext cx="0" cy="0"/>
          <a:chOff x="0" y="0"/>
          <a:chExt cx="0" cy="0"/>
        </a:xfrm>
      </p:grpSpPr>
      <p:sp>
        <p:nvSpPr>
          <p:cNvPr id="748" name="Shape 748"/>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49" name="Shape 749"/>
          <p:cNvSpPr txBox="1"/>
          <p:nvPr>
            <p:ph idx="1" type="body"/>
          </p:nvPr>
        </p:nvSpPr>
        <p:spPr>
          <a:xfrm>
            <a:off x="685800" y="1326290"/>
            <a:ext cx="7467598" cy="339470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50" name="Shape 750"/>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51" name="Shape 751"/>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52" name="Shape 752"/>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53" name="Shape 753"/>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54" name="Shape 754"/>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755" name="Shape 755"/>
        <p:cNvGrpSpPr/>
        <p:nvPr/>
      </p:nvGrpSpPr>
      <p:grpSpPr>
        <a:xfrm>
          <a:off x="0" y="0"/>
          <a:ext cx="0" cy="0"/>
          <a:chOff x="0" y="0"/>
          <a:chExt cx="0" cy="0"/>
        </a:xfrm>
      </p:grpSpPr>
      <p:sp>
        <p:nvSpPr>
          <p:cNvPr id="756" name="Shape 756"/>
          <p:cNvSpPr txBox="1"/>
          <p:nvPr>
            <p:ph idx="1" type="body"/>
          </p:nvPr>
        </p:nvSpPr>
        <p:spPr>
          <a:xfrm>
            <a:off x="457200" y="1151333"/>
            <a:ext cx="4040187"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757" name="Shape 757"/>
          <p:cNvSpPr txBox="1"/>
          <p:nvPr>
            <p:ph idx="2" type="body"/>
          </p:nvPr>
        </p:nvSpPr>
        <p:spPr>
          <a:xfrm>
            <a:off x="457200" y="1631155"/>
            <a:ext cx="4040187"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758" name="Shape 758"/>
          <p:cNvSpPr txBox="1"/>
          <p:nvPr>
            <p:ph idx="3" type="body"/>
          </p:nvPr>
        </p:nvSpPr>
        <p:spPr>
          <a:xfrm>
            <a:off x="4645026" y="1151333"/>
            <a:ext cx="4041773"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759" name="Shape 759"/>
          <p:cNvSpPr txBox="1"/>
          <p:nvPr>
            <p:ph idx="4" type="body"/>
          </p:nvPr>
        </p:nvSpPr>
        <p:spPr>
          <a:xfrm>
            <a:off x="4645026" y="1631155"/>
            <a:ext cx="4041773"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760" name="Shape 760"/>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61" name="Shape 761"/>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62" name="Shape 762"/>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63" name="Shape 763"/>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64" name="Shape 764"/>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65" name="Shape 765"/>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766" name="Shape 766"/>
        <p:cNvGrpSpPr/>
        <p:nvPr/>
      </p:nvGrpSpPr>
      <p:grpSpPr>
        <a:xfrm>
          <a:off x="0" y="0"/>
          <a:ext cx="0" cy="0"/>
          <a:chOff x="0" y="0"/>
          <a:chExt cx="0" cy="0"/>
        </a:xfrm>
      </p:grpSpPr>
      <p:sp>
        <p:nvSpPr>
          <p:cNvPr id="767" name="Shape 767"/>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68" name="Shape 768"/>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69" name="Shape 769"/>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70" name="Shape 770"/>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71" name="Shape 771"/>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72" name="Shape 772"/>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773" name="Shape 773"/>
        <p:cNvGrpSpPr/>
        <p:nvPr/>
      </p:nvGrpSpPr>
      <p:grpSpPr>
        <a:xfrm>
          <a:off x="0" y="0"/>
          <a:ext cx="0" cy="0"/>
          <a:chOff x="0" y="0"/>
          <a:chExt cx="0" cy="0"/>
        </a:xfrm>
      </p:grpSpPr>
      <p:sp>
        <p:nvSpPr>
          <p:cNvPr id="774" name="Shape 774"/>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75" name="Shape 775"/>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76" name="Shape 776"/>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77" name="Shape 777"/>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78" name="Shape 778"/>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779" name="Shape 779"/>
        <p:cNvGrpSpPr/>
        <p:nvPr/>
      </p:nvGrpSpPr>
      <p:grpSpPr>
        <a:xfrm>
          <a:off x="0" y="0"/>
          <a:ext cx="0" cy="0"/>
          <a:chOff x="0" y="0"/>
          <a:chExt cx="0" cy="0"/>
        </a:xfrm>
      </p:grpSpPr>
      <p:sp>
        <p:nvSpPr>
          <p:cNvPr id="780" name="Shape 780"/>
          <p:cNvSpPr txBox="1"/>
          <p:nvPr>
            <p:ph type="title"/>
          </p:nvPr>
        </p:nvSpPr>
        <p:spPr>
          <a:xfrm>
            <a:off x="457200" y="410764"/>
            <a:ext cx="3008313" cy="871538"/>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2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81" name="Shape 781"/>
          <p:cNvSpPr txBox="1"/>
          <p:nvPr>
            <p:ph idx="1" type="body"/>
          </p:nvPr>
        </p:nvSpPr>
        <p:spPr>
          <a:xfrm>
            <a:off x="3575048" y="410766"/>
            <a:ext cx="5111750" cy="4104084"/>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82" name="Shape 782"/>
          <p:cNvSpPr txBox="1"/>
          <p:nvPr>
            <p:ph idx="2" type="body"/>
          </p:nvPr>
        </p:nvSpPr>
        <p:spPr>
          <a:xfrm>
            <a:off x="457200" y="1282303"/>
            <a:ext cx="3008313" cy="3232547"/>
          </a:xfrm>
          <a:prstGeom prst="rect">
            <a:avLst/>
          </a:prstGeom>
          <a:noFill/>
          <a:ln>
            <a:noFill/>
          </a:ln>
        </p:spPr>
        <p:txBody>
          <a:bodyPr anchorCtr="0" anchor="t" bIns="91425" lIns="91425" rIns="91425" tIns="91425"/>
          <a:lstStyle>
            <a:lvl1pPr indent="0" lvl="0" marL="0" marR="0" rtl="0" algn="l">
              <a:lnSpc>
                <a:spcPct val="100000"/>
              </a:lnSpc>
              <a:spcBef>
                <a:spcPts val="30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12700" lvl="1" marL="457200" marR="0" rtl="0" algn="l">
              <a:lnSpc>
                <a:spcPct val="100000"/>
              </a:lnSpc>
              <a:spcBef>
                <a:spcPts val="20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12700" lvl="2" marL="914400" marR="0" rtl="0" algn="l">
              <a:lnSpc>
                <a:spcPct val="100000"/>
              </a:lnSpc>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12700" lvl="3" marL="1371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12700" lvl="4" marL="18288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12700" lvl="5" marL="22860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12700" lvl="6" marL="27432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12700" lvl="7" marL="32004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12700" lvl="8" marL="3657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783" name="Shape 783"/>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84" name="Shape 784"/>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85" name="Shape 785"/>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86" name="Shape 786"/>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787" name="Shape 787"/>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788" name="Shape 788"/>
        <p:cNvGrpSpPr/>
        <p:nvPr/>
      </p:nvGrpSpPr>
      <p:grpSpPr>
        <a:xfrm>
          <a:off x="0" y="0"/>
          <a:ext cx="0" cy="0"/>
          <a:chOff x="0" y="0"/>
          <a:chExt cx="0" cy="0"/>
        </a:xfrm>
      </p:grpSpPr>
      <p:sp>
        <p:nvSpPr>
          <p:cNvPr id="789" name="Shape 789"/>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790" name="Shape 790"/>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91" name="Shape 791"/>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792" name="Shape 792"/>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pic>
        <p:nvPicPr>
          <p:cNvPr descr="loyolaishogwarts.jpg" id="793" name="Shape 793"/>
          <p:cNvPicPr preferRelativeResize="0"/>
          <p:nvPr/>
        </p:nvPicPr>
        <p:blipFill rotWithShape="1">
          <a:blip r:embed="rId3">
            <a:alphaModFix/>
          </a:blip>
          <a:srcRect b="0" l="6750" r="6750" t="0"/>
          <a:stretch/>
        </p:blipFill>
        <p:spPr>
          <a:xfrm>
            <a:off x="597527" y="526775"/>
            <a:ext cx="7034543" cy="3956929"/>
          </a:xfrm>
          <a:prstGeom prst="rect">
            <a:avLst/>
          </a:prstGeom>
          <a:noFill/>
          <a:ln cap="flat" cmpd="sng" w="19050">
            <a:solidFill>
              <a:schemeClr val="dk1"/>
            </a:solidFill>
            <a:prstDash val="solid"/>
            <a:round/>
            <a:headEnd len="med" w="med" type="none"/>
            <a:tailEnd len="med" w="med" type="none"/>
          </a:ln>
        </p:spPr>
      </p:pic>
      <p:sp>
        <p:nvSpPr>
          <p:cNvPr id="794" name="Shape 794"/>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795" name="Shape 795"/>
        <p:cNvGrpSpPr/>
        <p:nvPr/>
      </p:nvGrpSpPr>
      <p:grpSpPr>
        <a:xfrm>
          <a:off x="0" y="0"/>
          <a:ext cx="0" cy="0"/>
          <a:chOff x="0" y="0"/>
          <a:chExt cx="0" cy="0"/>
        </a:xfrm>
      </p:grpSpPr>
      <p:sp>
        <p:nvSpPr>
          <p:cNvPr id="796" name="Shape 796"/>
          <p:cNvSpPr txBox="1"/>
          <p:nvPr>
            <p:ph type="title"/>
          </p:nvPr>
        </p:nvSpPr>
        <p:spPr>
          <a:xfrm>
            <a:off x="304800" y="228600"/>
            <a:ext cx="8381999" cy="8000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797" name="Shape 797"/>
          <p:cNvSpPr txBox="1"/>
          <p:nvPr>
            <p:ph idx="1" type="body"/>
          </p:nvPr>
        </p:nvSpPr>
        <p:spPr>
          <a:xfrm rot="5400000">
            <a:off x="2874762" y="-1217412"/>
            <a:ext cx="3394472" cy="8229598"/>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98" name="Shape 798"/>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799" name="Shape 799"/>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00" name="Shape 800"/>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801" name="Shape 801"/>
        <p:cNvGrpSpPr/>
        <p:nvPr/>
      </p:nvGrpSpPr>
      <p:grpSpPr>
        <a:xfrm>
          <a:off x="0" y="0"/>
          <a:ext cx="0" cy="0"/>
          <a:chOff x="0" y="0"/>
          <a:chExt cx="0" cy="0"/>
        </a:xfrm>
      </p:grpSpPr>
      <p:sp>
        <p:nvSpPr>
          <p:cNvPr id="802" name="Shape 802"/>
          <p:cNvSpPr txBox="1"/>
          <p:nvPr>
            <p:ph type="title"/>
          </p:nvPr>
        </p:nvSpPr>
        <p:spPr>
          <a:xfrm rot="5400000">
            <a:off x="5463778" y="1371600"/>
            <a:ext cx="4388642" cy="205739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03" name="Shape 803"/>
          <p:cNvSpPr txBox="1"/>
          <p:nvPr>
            <p:ph idx="1" type="body"/>
          </p:nvPr>
        </p:nvSpPr>
        <p:spPr>
          <a:xfrm rot="5400000">
            <a:off x="1272777" y="-609597"/>
            <a:ext cx="4388642" cy="6019799"/>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04" name="Shape 804"/>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05" name="Shape 805"/>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06" name="Shape 806"/>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52" name="Shape 52"/>
        <p:cNvGrpSpPr/>
        <p:nvPr/>
      </p:nvGrpSpPr>
      <p:grpSpPr>
        <a:xfrm>
          <a:off x="0" y="0"/>
          <a:ext cx="0" cy="0"/>
          <a:chOff x="0" y="0"/>
          <a:chExt cx="0" cy="0"/>
        </a:xfrm>
      </p:grpSpPr>
      <p:sp>
        <p:nvSpPr>
          <p:cNvPr id="53" name="Shape 53"/>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Cambria"/>
              <a:buNone/>
              <a:defRPr b="1" i="0" sz="2000" u="none" cap="none" strike="noStrike">
                <a:solidFill>
                  <a:schemeClr val="dk1"/>
                </a:solidFill>
                <a:latin typeface="Cambria"/>
                <a:ea typeface="Cambria"/>
                <a:cs typeface="Cambria"/>
                <a:sym typeface="Cambria"/>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4" name="Shape 54"/>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Cambria"/>
              <a:buChar char="•"/>
              <a:defRPr i="0" sz="3200" u="none" cap="none" strike="noStrike">
                <a:solidFill>
                  <a:schemeClr val="dk1"/>
                </a:solidFill>
                <a:latin typeface="Cambria"/>
                <a:ea typeface="Cambria"/>
                <a:cs typeface="Cambria"/>
                <a:sym typeface="Cambria"/>
              </a:defRPr>
            </a:lvl1pPr>
            <a:lvl2pPr indent="-114300" lvl="1" marL="736600" marR="0" rtl="0" algn="l">
              <a:spcBef>
                <a:spcPts val="600"/>
              </a:spcBef>
              <a:buClr>
                <a:schemeClr val="dk1"/>
              </a:buClr>
              <a:buSzPct val="100000"/>
              <a:buFont typeface="Cambria"/>
              <a:buChar char="–"/>
              <a:defRPr i="0" sz="2800" u="none" cap="none" strike="noStrike">
                <a:solidFill>
                  <a:schemeClr val="dk1"/>
                </a:solidFill>
                <a:latin typeface="Cambria"/>
                <a:ea typeface="Cambria"/>
                <a:cs typeface="Cambria"/>
                <a:sym typeface="Cambria"/>
              </a:defRPr>
            </a:lvl2pPr>
            <a:lvl3pPr indent="-88900" lvl="2" marL="1143000" marR="0" rtl="0" algn="l">
              <a:spcBef>
                <a:spcPts val="500"/>
              </a:spcBef>
              <a:buClr>
                <a:schemeClr val="dk1"/>
              </a:buClr>
              <a:buSzPct val="100000"/>
              <a:buFont typeface="Cambria"/>
              <a:buChar char="•"/>
              <a:defRPr i="0" sz="2400" u="none" cap="none" strike="noStrike">
                <a:solidFill>
                  <a:schemeClr val="dk1"/>
                </a:solidFill>
                <a:latin typeface="Cambria"/>
                <a:ea typeface="Cambria"/>
                <a:cs typeface="Cambria"/>
                <a:sym typeface="Cambria"/>
              </a:defRPr>
            </a:lvl3pPr>
            <a:lvl4pPr indent="-114300" lvl="3" marL="1600200" marR="0" rtl="0" algn="l">
              <a:spcBef>
                <a:spcPts val="400"/>
              </a:spcBef>
              <a:buClr>
                <a:schemeClr val="dk1"/>
              </a:buClr>
              <a:buSzPct val="100000"/>
              <a:buFont typeface="Cambria"/>
              <a:buChar char="–"/>
              <a:defRPr i="0" sz="2000" u="none" cap="none" strike="noStrike">
                <a:solidFill>
                  <a:schemeClr val="dk1"/>
                </a:solidFill>
                <a:latin typeface="Cambria"/>
                <a:ea typeface="Cambria"/>
                <a:cs typeface="Cambria"/>
                <a:sym typeface="Cambria"/>
              </a:defRPr>
            </a:lvl4pPr>
            <a:lvl5pPr indent="-114300" lvl="4" marL="2057400" marR="0" rtl="0" algn="l">
              <a:spcBef>
                <a:spcPts val="400"/>
              </a:spcBef>
              <a:buClr>
                <a:schemeClr val="dk1"/>
              </a:buClr>
              <a:buSzPct val="100000"/>
              <a:buFont typeface="Cambria"/>
              <a:buChar char="»"/>
              <a:defRPr i="0" sz="2000" u="none" cap="none" strike="noStrike">
                <a:solidFill>
                  <a:schemeClr val="dk1"/>
                </a:solidFill>
                <a:latin typeface="Cambria"/>
                <a:ea typeface="Cambria"/>
                <a:cs typeface="Cambria"/>
                <a:sym typeface="Cambria"/>
              </a:defRPr>
            </a:lvl5pPr>
            <a:lvl6pPr indent="-114300" lvl="5" marL="2514600" marR="0" rtl="0" algn="l">
              <a:spcBef>
                <a:spcPts val="400"/>
              </a:spcBef>
              <a:buClr>
                <a:schemeClr val="dk1"/>
              </a:buClr>
              <a:buSzPct val="100000"/>
              <a:buFont typeface="Cambria"/>
              <a:buChar char="•"/>
              <a:defRPr i="0" sz="2000" u="none" cap="none" strike="noStrike">
                <a:solidFill>
                  <a:schemeClr val="dk1"/>
                </a:solidFill>
                <a:latin typeface="Cambria"/>
                <a:ea typeface="Cambria"/>
                <a:cs typeface="Cambria"/>
                <a:sym typeface="Cambria"/>
              </a:defRPr>
            </a:lvl6pPr>
            <a:lvl7pPr indent="-114300" lvl="6" marL="2971800" marR="0" rtl="0" algn="l">
              <a:spcBef>
                <a:spcPts val="400"/>
              </a:spcBef>
              <a:buClr>
                <a:schemeClr val="dk1"/>
              </a:buClr>
              <a:buSzPct val="100000"/>
              <a:buFont typeface="Cambria"/>
              <a:buChar char="•"/>
              <a:defRPr i="0" sz="2000" u="none" cap="none" strike="noStrike">
                <a:solidFill>
                  <a:schemeClr val="dk1"/>
                </a:solidFill>
                <a:latin typeface="Cambria"/>
                <a:ea typeface="Cambria"/>
                <a:cs typeface="Cambria"/>
                <a:sym typeface="Cambria"/>
              </a:defRPr>
            </a:lvl7pPr>
            <a:lvl8pPr indent="-114300" lvl="7" marL="3429000" marR="0" rtl="0" algn="l">
              <a:spcBef>
                <a:spcPts val="400"/>
              </a:spcBef>
              <a:buClr>
                <a:schemeClr val="dk1"/>
              </a:buClr>
              <a:buSzPct val="100000"/>
              <a:buFont typeface="Cambria"/>
              <a:buChar char="•"/>
              <a:defRPr i="0" sz="2000" u="none" cap="none" strike="noStrike">
                <a:solidFill>
                  <a:schemeClr val="dk1"/>
                </a:solidFill>
                <a:latin typeface="Cambria"/>
                <a:ea typeface="Cambria"/>
                <a:cs typeface="Cambria"/>
                <a:sym typeface="Cambria"/>
              </a:defRPr>
            </a:lvl8pPr>
            <a:lvl9pPr indent="-114300" lvl="8" marL="3886200" marR="0" rtl="0" algn="l">
              <a:spcBef>
                <a:spcPts val="400"/>
              </a:spcBef>
              <a:buClr>
                <a:schemeClr val="dk1"/>
              </a:buClr>
              <a:buSzPct val="100000"/>
              <a:buFont typeface="Cambria"/>
              <a:buChar char="•"/>
              <a:defRPr i="0" sz="2000" u="none" cap="none" strike="noStrike">
                <a:solidFill>
                  <a:schemeClr val="dk1"/>
                </a:solidFill>
                <a:latin typeface="Cambria"/>
                <a:ea typeface="Cambria"/>
                <a:cs typeface="Cambria"/>
                <a:sym typeface="Cambria"/>
              </a:defRPr>
            </a:lvl9pPr>
          </a:lstStyle>
          <a:p/>
        </p:txBody>
      </p:sp>
      <p:sp>
        <p:nvSpPr>
          <p:cNvPr id="55" name="Shape 55"/>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Cambria"/>
              <a:buNone/>
              <a:defRPr i="0" sz="1400" u="none" cap="none" strike="noStrike">
                <a:solidFill>
                  <a:schemeClr val="dk1"/>
                </a:solidFill>
                <a:latin typeface="Cambria"/>
                <a:ea typeface="Cambria"/>
                <a:cs typeface="Cambria"/>
                <a:sym typeface="Cambria"/>
              </a:defRPr>
            </a:lvl1pPr>
            <a:lvl2pPr indent="-12700" lvl="1" marL="457200" marR="0" rtl="0" algn="l">
              <a:spcBef>
                <a:spcPts val="200"/>
              </a:spcBef>
              <a:buClr>
                <a:schemeClr val="dk1"/>
              </a:buClr>
              <a:buSzPct val="91666"/>
              <a:buFont typeface="Cambria"/>
              <a:buNone/>
              <a:defRPr i="0" sz="1200" u="none" cap="none" strike="noStrike">
                <a:solidFill>
                  <a:schemeClr val="dk1"/>
                </a:solidFill>
                <a:latin typeface="Cambria"/>
                <a:ea typeface="Cambria"/>
                <a:cs typeface="Cambria"/>
                <a:sym typeface="Cambria"/>
              </a:defRPr>
            </a:lvl2pPr>
            <a:lvl3pPr indent="-12700" lvl="2" marL="914400" marR="0" rtl="0" algn="l">
              <a:spcBef>
                <a:spcPts val="200"/>
              </a:spcBef>
              <a:buClr>
                <a:schemeClr val="dk1"/>
              </a:buClr>
              <a:buSzPct val="110000"/>
              <a:buFont typeface="Cambria"/>
              <a:buNone/>
              <a:defRPr i="0" sz="1000" u="none" cap="none" strike="noStrike">
                <a:solidFill>
                  <a:schemeClr val="dk1"/>
                </a:solidFill>
                <a:latin typeface="Cambria"/>
                <a:ea typeface="Cambria"/>
                <a:cs typeface="Cambria"/>
                <a:sym typeface="Cambria"/>
              </a:defRPr>
            </a:lvl3pPr>
            <a:lvl4pPr indent="-12700" lvl="3" marL="1371600" marR="0" rtl="0" algn="l">
              <a:spcBef>
                <a:spcPts val="200"/>
              </a:spcBef>
              <a:buClr>
                <a:schemeClr val="dk1"/>
              </a:buClr>
              <a:buSzPct val="122222"/>
              <a:buFont typeface="Cambria"/>
              <a:buNone/>
              <a:defRPr i="0" sz="900" u="none" cap="none" strike="noStrike">
                <a:solidFill>
                  <a:schemeClr val="dk1"/>
                </a:solidFill>
                <a:latin typeface="Cambria"/>
                <a:ea typeface="Cambria"/>
                <a:cs typeface="Cambria"/>
                <a:sym typeface="Cambria"/>
              </a:defRPr>
            </a:lvl4pPr>
            <a:lvl5pPr indent="-12700" lvl="4" marL="1828800" marR="0" rtl="0" algn="l">
              <a:spcBef>
                <a:spcPts val="200"/>
              </a:spcBef>
              <a:buClr>
                <a:schemeClr val="dk1"/>
              </a:buClr>
              <a:buSzPct val="122222"/>
              <a:buFont typeface="Cambria"/>
              <a:buNone/>
              <a:defRPr i="0" sz="900" u="none" cap="none" strike="noStrike">
                <a:solidFill>
                  <a:schemeClr val="dk1"/>
                </a:solidFill>
                <a:latin typeface="Cambria"/>
                <a:ea typeface="Cambria"/>
                <a:cs typeface="Cambria"/>
                <a:sym typeface="Cambria"/>
              </a:defRPr>
            </a:lvl5pPr>
            <a:lvl6pPr indent="-12700" lvl="5" marL="2286000" marR="0" rtl="0" algn="l">
              <a:spcBef>
                <a:spcPts val="200"/>
              </a:spcBef>
              <a:buClr>
                <a:schemeClr val="dk1"/>
              </a:buClr>
              <a:buSzPct val="122222"/>
              <a:buFont typeface="Cambria"/>
              <a:buNone/>
              <a:defRPr i="0" sz="900" u="none" cap="none" strike="noStrike">
                <a:solidFill>
                  <a:schemeClr val="dk1"/>
                </a:solidFill>
                <a:latin typeface="Cambria"/>
                <a:ea typeface="Cambria"/>
                <a:cs typeface="Cambria"/>
                <a:sym typeface="Cambria"/>
              </a:defRPr>
            </a:lvl6pPr>
            <a:lvl7pPr indent="-12700" lvl="6" marL="2743200" marR="0" rtl="0" algn="l">
              <a:spcBef>
                <a:spcPts val="200"/>
              </a:spcBef>
              <a:buClr>
                <a:schemeClr val="dk1"/>
              </a:buClr>
              <a:buSzPct val="122222"/>
              <a:buFont typeface="Cambria"/>
              <a:buNone/>
              <a:defRPr i="0" sz="900" u="none" cap="none" strike="noStrike">
                <a:solidFill>
                  <a:schemeClr val="dk1"/>
                </a:solidFill>
                <a:latin typeface="Cambria"/>
                <a:ea typeface="Cambria"/>
                <a:cs typeface="Cambria"/>
                <a:sym typeface="Cambria"/>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cxnSp>
        <p:nvCxnSpPr>
          <p:cNvPr id="56" name="Shape 56"/>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7" name="Shape 57"/>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8" name="Shape 58"/>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Cambria"/>
                <a:ea typeface="Cambria"/>
                <a:cs typeface="Cambria"/>
                <a:sym typeface="Cambria"/>
              </a:rPr>
              <a:t>LOYOLA UNIVERSITY MARYLAND  | SELLINGER SCHOOL OF BUSINESS</a:t>
            </a:r>
          </a:p>
        </p:txBody>
      </p:sp>
      <p:sp>
        <p:nvSpPr>
          <p:cNvPr id="59" name="Shape 59"/>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809" name="Shape 809"/>
        <p:cNvGrpSpPr/>
        <p:nvPr/>
      </p:nvGrpSpPr>
      <p:grpSpPr>
        <a:xfrm>
          <a:off x="0" y="0"/>
          <a:ext cx="0" cy="0"/>
          <a:chOff x="0" y="0"/>
          <a:chExt cx="0" cy="0"/>
        </a:xfrm>
      </p:grpSpPr>
      <p:sp>
        <p:nvSpPr>
          <p:cNvPr id="810" name="Shape 810"/>
          <p:cNvSpPr txBox="1"/>
          <p:nvPr>
            <p:ph type="title"/>
          </p:nvPr>
        </p:nvSpPr>
        <p:spPr>
          <a:xfrm>
            <a:off x="722312" y="3305175"/>
            <a:ext cx="7772400" cy="1021555"/>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1" i="0" sz="4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11" name="Shape 811"/>
          <p:cNvSpPr txBox="1"/>
          <p:nvPr>
            <p:ph idx="1" type="body"/>
          </p:nvPr>
        </p:nvSpPr>
        <p:spPr>
          <a:xfrm>
            <a:off x="722312" y="2180033"/>
            <a:ext cx="7772400" cy="112514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1pPr>
            <a:lvl2pPr indent="-12700" lvl="1" marL="457200" marR="0" rtl="0" algn="l">
              <a:lnSpc>
                <a:spcPct val="100000"/>
              </a:lnSpc>
              <a:spcBef>
                <a:spcPts val="400"/>
              </a:spcBef>
              <a:spcAft>
                <a:spcPts val="0"/>
              </a:spcAft>
              <a:buClr>
                <a:srgbClr val="888888"/>
              </a:buClr>
              <a:buFont typeface="Arial"/>
              <a:buNone/>
              <a:defRPr b="0" i="0" sz="1800" u="none" cap="none" strike="noStrike">
                <a:solidFill>
                  <a:srgbClr val="888888"/>
                </a:solidFill>
                <a:latin typeface="Arial"/>
                <a:ea typeface="Arial"/>
                <a:cs typeface="Arial"/>
                <a:sym typeface="Arial"/>
              </a:defRPr>
            </a:lvl2pPr>
            <a:lvl3pPr indent="-12700" lvl="2" marL="914400" marR="0" rtl="0" algn="l">
              <a:lnSpc>
                <a:spcPct val="100000"/>
              </a:lnSpc>
              <a:spcBef>
                <a:spcPts val="300"/>
              </a:spcBef>
              <a:spcAft>
                <a:spcPts val="0"/>
              </a:spcAft>
              <a:buClr>
                <a:srgbClr val="888888"/>
              </a:buClr>
              <a:buFont typeface="Arial"/>
              <a:buNone/>
              <a:defRPr b="0" i="0" sz="1600" u="none" cap="none" strike="noStrike">
                <a:solidFill>
                  <a:srgbClr val="888888"/>
                </a:solidFill>
                <a:latin typeface="Arial"/>
                <a:ea typeface="Arial"/>
                <a:cs typeface="Arial"/>
                <a:sym typeface="Arial"/>
              </a:defRPr>
            </a:lvl3pPr>
            <a:lvl4pPr indent="-12700" lvl="3" marL="1371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4pPr>
            <a:lvl5pPr indent="-12700" lvl="4" marL="18288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5pPr>
            <a:lvl6pPr indent="-12700" lvl="5" marL="22860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6pPr>
            <a:lvl7pPr indent="-12700" lvl="6" marL="27432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7pPr>
            <a:lvl8pPr indent="-12700" lvl="7" marL="32004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8pPr>
            <a:lvl9pPr indent="-12700" lvl="8" marL="3657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9pPr>
          </a:lstStyle>
          <a:p/>
        </p:txBody>
      </p:sp>
      <p:sp>
        <p:nvSpPr>
          <p:cNvPr id="812" name="Shape 812"/>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13" name="Shape 813"/>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14" name="Shape 814"/>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15" name="Shape 815"/>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16" name="Shape 816"/>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817" name="Shape 817"/>
        <p:cNvGrpSpPr/>
        <p:nvPr/>
      </p:nvGrpSpPr>
      <p:grpSpPr>
        <a:xfrm>
          <a:off x="0" y="0"/>
          <a:ext cx="0" cy="0"/>
          <a:chOff x="0" y="0"/>
          <a:chExt cx="0" cy="0"/>
        </a:xfrm>
      </p:grpSpPr>
      <p:sp>
        <p:nvSpPr>
          <p:cNvPr id="818" name="Shape 818"/>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19" name="Shape 819"/>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p:txBody>
      </p:sp>
      <p:sp>
        <p:nvSpPr>
          <p:cNvPr id="820" name="Shape 82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821" name="Shape 821"/>
        <p:cNvGrpSpPr/>
        <p:nvPr/>
      </p:nvGrpSpPr>
      <p:grpSpPr>
        <a:xfrm>
          <a:off x="0" y="0"/>
          <a:ext cx="0" cy="0"/>
          <a:chOff x="0" y="0"/>
          <a:chExt cx="0" cy="0"/>
        </a:xfrm>
      </p:grpSpPr>
      <p:sp>
        <p:nvSpPr>
          <p:cNvPr id="822" name="Shape 822"/>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23" name="Shape 823"/>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24" name="Shape 824"/>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25" name="Shape 825"/>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26" name="Shape 826"/>
          <p:cNvSpPr txBox="1"/>
          <p:nvPr>
            <p:ph idx="1" type="body"/>
          </p:nvPr>
        </p:nvSpPr>
        <p:spPr>
          <a:xfrm>
            <a:off x="685800" y="1326290"/>
            <a:ext cx="7467598" cy="318855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27" name="Shape 827"/>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28" name="Shape 828"/>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829" name="Shape 829"/>
        <p:cNvGrpSpPr/>
        <p:nvPr/>
      </p:nvGrpSpPr>
      <p:grpSpPr>
        <a:xfrm>
          <a:off x="0" y="0"/>
          <a:ext cx="0" cy="0"/>
          <a:chOff x="0" y="0"/>
          <a:chExt cx="0" cy="0"/>
        </a:xfrm>
      </p:grpSpPr>
      <p:sp>
        <p:nvSpPr>
          <p:cNvPr id="830" name="Shape 830"/>
          <p:cNvSpPr txBox="1"/>
          <p:nvPr>
            <p:ph type="title"/>
          </p:nvPr>
        </p:nvSpPr>
        <p:spPr>
          <a:xfrm>
            <a:off x="152400" y="342900"/>
            <a:ext cx="8229598" cy="85725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31" name="Shape 831"/>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fld id="{00000000-1234-1234-1234-123412341234}" type="slidenum">
              <a:rPr b="0" i="0" lang="en"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832" name="Shape 832"/>
        <p:cNvGrpSpPr/>
        <p:nvPr/>
      </p:nvGrpSpPr>
      <p:grpSpPr>
        <a:xfrm>
          <a:off x="0" y="0"/>
          <a:ext cx="0" cy="0"/>
          <a:chOff x="0" y="0"/>
          <a:chExt cx="0" cy="0"/>
        </a:xfrm>
      </p:grpSpPr>
      <p:sp>
        <p:nvSpPr>
          <p:cNvPr id="833" name="Shape 833"/>
          <p:cNvSpPr txBox="1"/>
          <p:nvPr>
            <p:ph idx="1" type="body"/>
          </p:nvPr>
        </p:nvSpPr>
        <p:spPr>
          <a:xfrm>
            <a:off x="662939" y="1528762"/>
            <a:ext cx="8023859" cy="1143000"/>
          </a:xfrm>
          <a:prstGeom prst="rect">
            <a:avLst/>
          </a:prstGeom>
          <a:noFill/>
          <a:ln>
            <a:noFill/>
          </a:ln>
        </p:spPr>
        <p:txBody>
          <a:bodyPr anchorCtr="0" anchor="b" bIns="91425" lIns="91425" rIns="91425" tIns="91425"/>
          <a:lstStyle>
            <a:lvl1pPr indent="0" lvl="0" marL="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1pPr>
            <a:lvl2pPr indent="-12700" lvl="1" marL="457200" marR="0" rtl="0" algn="l">
              <a:lnSpc>
                <a:spcPct val="100000"/>
              </a:lnSpc>
              <a:spcBef>
                <a:spcPts val="60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12700" lvl="2" marL="91440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12700" lvl="3" marL="13716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12700" lvl="4" marL="18288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34" name="Shape 834"/>
          <p:cNvSpPr txBox="1"/>
          <p:nvPr>
            <p:ph type="ctrTitle"/>
          </p:nvPr>
        </p:nvSpPr>
        <p:spPr>
          <a:xfrm>
            <a:off x="655318" y="2714625"/>
            <a:ext cx="8031480" cy="971550"/>
          </a:xfrm>
          <a:prstGeom prst="rect">
            <a:avLst/>
          </a:prstGeom>
          <a:noFill/>
          <a:ln>
            <a:noFill/>
          </a:ln>
        </p:spPr>
        <p:txBody>
          <a:bodyPr anchorCtr="0" anchor="t" bIns="91425" lIns="91425" rIns="91425" tIns="91425"/>
          <a:lstStyle>
            <a:lvl1pPr indent="0" lvl="0" marL="0" marR="0" rtl="0" algn="l">
              <a:lnSpc>
                <a:spcPct val="95000"/>
              </a:lnSpc>
              <a:spcBef>
                <a:spcPts val="0"/>
              </a:spcBef>
              <a:spcAft>
                <a:spcPts val="0"/>
              </a:spcAft>
              <a:buClr>
                <a:schemeClr val="dk1"/>
              </a:buClr>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35" name="Shape 835"/>
          <p:cNvSpPr txBox="1"/>
          <p:nvPr>
            <p:ph idx="2" type="subTitle"/>
          </p:nvPr>
        </p:nvSpPr>
        <p:spPr>
          <a:xfrm>
            <a:off x="685800" y="3629025"/>
            <a:ext cx="6019799" cy="1183005"/>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0"/>
              </a:spcAft>
              <a:buClr>
                <a:schemeClr val="dk1"/>
              </a:buClr>
              <a:buFont typeface="Arial"/>
              <a:buNone/>
              <a:defRPr b="0" i="0" sz="1600" u="none" cap="none" strike="noStrike">
                <a:solidFill>
                  <a:schemeClr val="dk1"/>
                </a:solidFill>
                <a:latin typeface="Arial"/>
                <a:ea typeface="Arial"/>
                <a:cs typeface="Arial"/>
                <a:sym typeface="Arial"/>
              </a:defRPr>
            </a:lvl1pPr>
            <a:lvl2pPr indent="-12700" lvl="1" marL="457200" marR="0" rtl="0" algn="ctr">
              <a:lnSpc>
                <a:spcPct val="100000"/>
              </a:lnSpc>
              <a:spcBef>
                <a:spcPts val="600"/>
              </a:spcBef>
              <a:spcAft>
                <a:spcPts val="0"/>
              </a:spcAft>
              <a:buClr>
                <a:srgbClr val="888888"/>
              </a:buClr>
              <a:buFont typeface="Arial"/>
              <a:buNone/>
              <a:defRPr b="0" i="0" sz="2800" u="none" cap="none" strike="noStrike">
                <a:solidFill>
                  <a:srgbClr val="888888"/>
                </a:solidFill>
                <a:latin typeface="Arial"/>
                <a:ea typeface="Arial"/>
                <a:cs typeface="Arial"/>
                <a:sym typeface="Arial"/>
              </a:defRPr>
            </a:lvl2pPr>
            <a:lvl3pPr indent="-12700" lvl="2" marL="914400" marR="0" rtl="0" algn="ctr">
              <a:lnSpc>
                <a:spcPct val="100000"/>
              </a:lnSpc>
              <a:spcBef>
                <a:spcPts val="500"/>
              </a:spcBef>
              <a:spcAft>
                <a:spcPts val="0"/>
              </a:spcAft>
              <a:buClr>
                <a:srgbClr val="888888"/>
              </a:buClr>
              <a:buFont typeface="Arial"/>
              <a:buNone/>
              <a:defRPr b="0" i="0" sz="2400" u="none" cap="none" strike="noStrike">
                <a:solidFill>
                  <a:srgbClr val="888888"/>
                </a:solidFill>
                <a:latin typeface="Arial"/>
                <a:ea typeface="Arial"/>
                <a:cs typeface="Arial"/>
                <a:sym typeface="Arial"/>
              </a:defRPr>
            </a:lvl3pPr>
            <a:lvl4pPr indent="-12700" lvl="3" marL="1371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4pPr>
            <a:lvl5pPr indent="-12700" lvl="4" marL="18288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5pPr>
            <a:lvl6pPr indent="-12700" lvl="5" marL="22860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6pPr>
            <a:lvl7pPr indent="-12700" lvl="6" marL="27432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7pPr>
            <a:lvl8pPr indent="-12700" lvl="7" marL="32004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8pPr>
            <a:lvl9pPr indent="-12700" lvl="8" marL="3657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9pPr>
          </a:lstStyle>
          <a:p/>
        </p:txBody>
      </p:sp>
      <p:sp>
        <p:nvSpPr>
          <p:cNvPr id="836" name="Shape 836"/>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fld id="{00000000-1234-1234-1234-123412341234}" type="slidenum">
              <a:rPr b="0" i="0" lang="en"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837" name="Shape 837"/>
        <p:cNvGrpSpPr/>
        <p:nvPr/>
      </p:nvGrpSpPr>
      <p:grpSpPr>
        <a:xfrm>
          <a:off x="0" y="0"/>
          <a:ext cx="0" cy="0"/>
          <a:chOff x="0" y="0"/>
          <a:chExt cx="0" cy="0"/>
        </a:xfrm>
      </p:grpSpPr>
      <p:sp>
        <p:nvSpPr>
          <p:cNvPr id="838" name="Shape 838"/>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39" name="Shape 839"/>
          <p:cNvSpPr txBox="1"/>
          <p:nvPr>
            <p:ph idx="1" type="body"/>
          </p:nvPr>
        </p:nvSpPr>
        <p:spPr>
          <a:xfrm>
            <a:off x="685800" y="1326290"/>
            <a:ext cx="7467598" cy="339470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40" name="Shape 840"/>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41" name="Shape 841"/>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42" name="Shape 842"/>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43" name="Shape 843"/>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44" name="Shape 844"/>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845" name="Shape 845"/>
        <p:cNvGrpSpPr/>
        <p:nvPr/>
      </p:nvGrpSpPr>
      <p:grpSpPr>
        <a:xfrm>
          <a:off x="0" y="0"/>
          <a:ext cx="0" cy="0"/>
          <a:chOff x="0" y="0"/>
          <a:chExt cx="0" cy="0"/>
        </a:xfrm>
      </p:grpSpPr>
      <p:sp>
        <p:nvSpPr>
          <p:cNvPr id="846" name="Shape 846"/>
          <p:cNvSpPr txBox="1"/>
          <p:nvPr>
            <p:ph idx="1" type="body"/>
          </p:nvPr>
        </p:nvSpPr>
        <p:spPr>
          <a:xfrm>
            <a:off x="457200" y="1151333"/>
            <a:ext cx="4040187"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847" name="Shape 847"/>
          <p:cNvSpPr txBox="1"/>
          <p:nvPr>
            <p:ph idx="2" type="body"/>
          </p:nvPr>
        </p:nvSpPr>
        <p:spPr>
          <a:xfrm>
            <a:off x="457200" y="1631155"/>
            <a:ext cx="4040187"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848" name="Shape 848"/>
          <p:cNvSpPr txBox="1"/>
          <p:nvPr>
            <p:ph idx="3" type="body"/>
          </p:nvPr>
        </p:nvSpPr>
        <p:spPr>
          <a:xfrm>
            <a:off x="4645026" y="1151333"/>
            <a:ext cx="4041773"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849" name="Shape 849"/>
          <p:cNvSpPr txBox="1"/>
          <p:nvPr>
            <p:ph idx="4" type="body"/>
          </p:nvPr>
        </p:nvSpPr>
        <p:spPr>
          <a:xfrm>
            <a:off x="4645026" y="1631155"/>
            <a:ext cx="4041773"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850" name="Shape 850"/>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51" name="Shape 851"/>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52" name="Shape 852"/>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53" name="Shape 853"/>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54" name="Shape 854"/>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55" name="Shape 855"/>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856" name="Shape 856"/>
        <p:cNvGrpSpPr/>
        <p:nvPr/>
      </p:nvGrpSpPr>
      <p:grpSpPr>
        <a:xfrm>
          <a:off x="0" y="0"/>
          <a:ext cx="0" cy="0"/>
          <a:chOff x="0" y="0"/>
          <a:chExt cx="0" cy="0"/>
        </a:xfrm>
      </p:grpSpPr>
      <p:sp>
        <p:nvSpPr>
          <p:cNvPr id="857" name="Shape 857"/>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58" name="Shape 858"/>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59" name="Shape 859"/>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60" name="Shape 860"/>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61" name="Shape 861"/>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862" name="Shape 862"/>
        <p:cNvGrpSpPr/>
        <p:nvPr/>
      </p:nvGrpSpPr>
      <p:grpSpPr>
        <a:xfrm>
          <a:off x="0" y="0"/>
          <a:ext cx="0" cy="0"/>
          <a:chOff x="0" y="0"/>
          <a:chExt cx="0" cy="0"/>
        </a:xfrm>
      </p:grpSpPr>
      <p:sp>
        <p:nvSpPr>
          <p:cNvPr id="863" name="Shape 863"/>
          <p:cNvSpPr txBox="1"/>
          <p:nvPr>
            <p:ph type="title"/>
          </p:nvPr>
        </p:nvSpPr>
        <p:spPr>
          <a:xfrm>
            <a:off x="457200" y="410764"/>
            <a:ext cx="3008313" cy="871538"/>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2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64" name="Shape 864"/>
          <p:cNvSpPr txBox="1"/>
          <p:nvPr>
            <p:ph idx="1" type="body"/>
          </p:nvPr>
        </p:nvSpPr>
        <p:spPr>
          <a:xfrm>
            <a:off x="3575048" y="410766"/>
            <a:ext cx="5111750" cy="4104084"/>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65" name="Shape 865"/>
          <p:cNvSpPr txBox="1"/>
          <p:nvPr>
            <p:ph idx="2" type="body"/>
          </p:nvPr>
        </p:nvSpPr>
        <p:spPr>
          <a:xfrm>
            <a:off x="457200" y="1282303"/>
            <a:ext cx="3008313" cy="3232547"/>
          </a:xfrm>
          <a:prstGeom prst="rect">
            <a:avLst/>
          </a:prstGeom>
          <a:noFill/>
          <a:ln>
            <a:noFill/>
          </a:ln>
        </p:spPr>
        <p:txBody>
          <a:bodyPr anchorCtr="0" anchor="t" bIns="91425" lIns="91425" rIns="91425" tIns="91425"/>
          <a:lstStyle>
            <a:lvl1pPr indent="0" lvl="0" marL="0" marR="0" rtl="0" algn="l">
              <a:lnSpc>
                <a:spcPct val="100000"/>
              </a:lnSpc>
              <a:spcBef>
                <a:spcPts val="30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12700" lvl="1" marL="457200" marR="0" rtl="0" algn="l">
              <a:lnSpc>
                <a:spcPct val="100000"/>
              </a:lnSpc>
              <a:spcBef>
                <a:spcPts val="20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12700" lvl="2" marL="914400" marR="0" rtl="0" algn="l">
              <a:lnSpc>
                <a:spcPct val="100000"/>
              </a:lnSpc>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12700" lvl="3" marL="1371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12700" lvl="4" marL="18288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12700" lvl="5" marL="22860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12700" lvl="6" marL="27432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12700" lvl="7" marL="32004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12700" lvl="8" marL="3657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866" name="Shape 866"/>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67" name="Shape 867"/>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68" name="Shape 868"/>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69" name="Shape 869"/>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70" name="Shape 87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871" name="Shape 871"/>
        <p:cNvGrpSpPr/>
        <p:nvPr/>
      </p:nvGrpSpPr>
      <p:grpSpPr>
        <a:xfrm>
          <a:off x="0" y="0"/>
          <a:ext cx="0" cy="0"/>
          <a:chOff x="0" y="0"/>
          <a:chExt cx="0" cy="0"/>
        </a:xfrm>
      </p:grpSpPr>
      <p:sp>
        <p:nvSpPr>
          <p:cNvPr id="872" name="Shape 872"/>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73" name="Shape 873"/>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74" name="Shape 874"/>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75" name="Shape 875"/>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pic>
        <p:nvPicPr>
          <p:cNvPr descr="loyolaishogwarts.jpg" id="876" name="Shape 876"/>
          <p:cNvPicPr preferRelativeResize="0"/>
          <p:nvPr/>
        </p:nvPicPr>
        <p:blipFill rotWithShape="1">
          <a:blip r:embed="rId3">
            <a:alphaModFix/>
          </a:blip>
          <a:srcRect b="0" l="6750" r="6750" t="0"/>
          <a:stretch/>
        </p:blipFill>
        <p:spPr>
          <a:xfrm>
            <a:off x="597527" y="526775"/>
            <a:ext cx="7034543" cy="3956929"/>
          </a:xfrm>
          <a:prstGeom prst="rect">
            <a:avLst/>
          </a:prstGeom>
          <a:noFill/>
          <a:ln cap="flat" cmpd="sng" w="19050">
            <a:solidFill>
              <a:schemeClr val="dk1"/>
            </a:solidFill>
            <a:prstDash val="solid"/>
            <a:round/>
            <a:headEnd len="med" w="med" type="none"/>
            <a:tailEnd len="med" w="med" type="none"/>
          </a:ln>
        </p:spPr>
      </p:pic>
      <p:sp>
        <p:nvSpPr>
          <p:cNvPr id="877" name="Shape 877"/>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60" name="Shape 60"/>
        <p:cNvGrpSpPr/>
        <p:nvPr/>
      </p:nvGrpSpPr>
      <p:grpSpPr>
        <a:xfrm>
          <a:off x="0" y="0"/>
          <a:ext cx="0" cy="0"/>
          <a:chOff x="0" y="0"/>
          <a:chExt cx="0" cy="0"/>
        </a:xfrm>
      </p:grpSpPr>
      <p:sp>
        <p:nvSpPr>
          <p:cNvPr id="61" name="Shape 61"/>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Cambria"/>
              <a:buNone/>
              <a:defRPr i="0" sz="4400" u="none" cap="none" strike="noStrike">
                <a:solidFill>
                  <a:schemeClr val="dk1"/>
                </a:solidFill>
                <a:latin typeface="Cambria"/>
                <a:ea typeface="Cambria"/>
                <a:cs typeface="Cambria"/>
                <a:sym typeface="Cambria"/>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2" name="Shape 62"/>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878" name="Shape 878"/>
        <p:cNvGrpSpPr/>
        <p:nvPr/>
      </p:nvGrpSpPr>
      <p:grpSpPr>
        <a:xfrm>
          <a:off x="0" y="0"/>
          <a:ext cx="0" cy="0"/>
          <a:chOff x="0" y="0"/>
          <a:chExt cx="0" cy="0"/>
        </a:xfrm>
      </p:grpSpPr>
      <p:sp>
        <p:nvSpPr>
          <p:cNvPr id="879" name="Shape 879"/>
          <p:cNvSpPr txBox="1"/>
          <p:nvPr>
            <p:ph type="title"/>
          </p:nvPr>
        </p:nvSpPr>
        <p:spPr>
          <a:xfrm>
            <a:off x="304800" y="228600"/>
            <a:ext cx="8381999" cy="8000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80" name="Shape 880"/>
          <p:cNvSpPr txBox="1"/>
          <p:nvPr>
            <p:ph idx="1" type="body"/>
          </p:nvPr>
        </p:nvSpPr>
        <p:spPr>
          <a:xfrm rot="5400000">
            <a:off x="2874762" y="-1217412"/>
            <a:ext cx="3394472" cy="8229598"/>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81" name="Shape 881"/>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82" name="Shape 882"/>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83" name="Shape 883"/>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884" name="Shape 884"/>
        <p:cNvGrpSpPr/>
        <p:nvPr/>
      </p:nvGrpSpPr>
      <p:grpSpPr>
        <a:xfrm>
          <a:off x="0" y="0"/>
          <a:ext cx="0" cy="0"/>
          <a:chOff x="0" y="0"/>
          <a:chExt cx="0" cy="0"/>
        </a:xfrm>
      </p:grpSpPr>
      <p:sp>
        <p:nvSpPr>
          <p:cNvPr id="885" name="Shape 885"/>
          <p:cNvSpPr txBox="1"/>
          <p:nvPr>
            <p:ph type="title"/>
          </p:nvPr>
        </p:nvSpPr>
        <p:spPr>
          <a:xfrm rot="5400000">
            <a:off x="5463778" y="1371600"/>
            <a:ext cx="4388642" cy="205739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86" name="Shape 886"/>
          <p:cNvSpPr txBox="1"/>
          <p:nvPr>
            <p:ph idx="1" type="body"/>
          </p:nvPr>
        </p:nvSpPr>
        <p:spPr>
          <a:xfrm rot="5400000">
            <a:off x="1272777" y="-609597"/>
            <a:ext cx="4388642" cy="6019799"/>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87" name="Shape 887"/>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88" name="Shape 888"/>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889" name="Shape 889"/>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891" name="Shape 891"/>
        <p:cNvGrpSpPr/>
        <p:nvPr/>
      </p:nvGrpSpPr>
      <p:grpSpPr>
        <a:xfrm>
          <a:off x="0" y="0"/>
          <a:ext cx="0" cy="0"/>
          <a:chOff x="0" y="0"/>
          <a:chExt cx="0" cy="0"/>
        </a:xfrm>
      </p:grpSpPr>
      <p:sp>
        <p:nvSpPr>
          <p:cNvPr id="892" name="Shape 892"/>
          <p:cNvSpPr txBox="1"/>
          <p:nvPr>
            <p:ph type="title"/>
          </p:nvPr>
        </p:nvSpPr>
        <p:spPr>
          <a:xfrm>
            <a:off x="722312" y="3305175"/>
            <a:ext cx="7772400" cy="1021555"/>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1" i="0" sz="4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893" name="Shape 893"/>
          <p:cNvSpPr txBox="1"/>
          <p:nvPr>
            <p:ph idx="1" type="body"/>
          </p:nvPr>
        </p:nvSpPr>
        <p:spPr>
          <a:xfrm>
            <a:off x="722312" y="2180033"/>
            <a:ext cx="7772400" cy="112514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1pPr>
            <a:lvl2pPr indent="-12700" lvl="1" marL="457200" marR="0" rtl="0" algn="l">
              <a:lnSpc>
                <a:spcPct val="100000"/>
              </a:lnSpc>
              <a:spcBef>
                <a:spcPts val="400"/>
              </a:spcBef>
              <a:spcAft>
                <a:spcPts val="0"/>
              </a:spcAft>
              <a:buClr>
                <a:srgbClr val="888888"/>
              </a:buClr>
              <a:buFont typeface="Arial"/>
              <a:buNone/>
              <a:defRPr b="0" i="0" sz="1800" u="none" cap="none" strike="noStrike">
                <a:solidFill>
                  <a:srgbClr val="888888"/>
                </a:solidFill>
                <a:latin typeface="Arial"/>
                <a:ea typeface="Arial"/>
                <a:cs typeface="Arial"/>
                <a:sym typeface="Arial"/>
              </a:defRPr>
            </a:lvl2pPr>
            <a:lvl3pPr indent="-12700" lvl="2" marL="914400" marR="0" rtl="0" algn="l">
              <a:lnSpc>
                <a:spcPct val="100000"/>
              </a:lnSpc>
              <a:spcBef>
                <a:spcPts val="300"/>
              </a:spcBef>
              <a:spcAft>
                <a:spcPts val="0"/>
              </a:spcAft>
              <a:buClr>
                <a:srgbClr val="888888"/>
              </a:buClr>
              <a:buFont typeface="Arial"/>
              <a:buNone/>
              <a:defRPr b="0" i="0" sz="1600" u="none" cap="none" strike="noStrike">
                <a:solidFill>
                  <a:srgbClr val="888888"/>
                </a:solidFill>
                <a:latin typeface="Arial"/>
                <a:ea typeface="Arial"/>
                <a:cs typeface="Arial"/>
                <a:sym typeface="Arial"/>
              </a:defRPr>
            </a:lvl3pPr>
            <a:lvl4pPr indent="-12700" lvl="3" marL="1371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4pPr>
            <a:lvl5pPr indent="-12700" lvl="4" marL="18288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5pPr>
            <a:lvl6pPr indent="-12700" lvl="5" marL="22860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6pPr>
            <a:lvl7pPr indent="-12700" lvl="6" marL="27432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7pPr>
            <a:lvl8pPr indent="-12700" lvl="7" marL="32004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8pPr>
            <a:lvl9pPr indent="-12700" lvl="8" marL="3657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9pPr>
          </a:lstStyle>
          <a:p/>
        </p:txBody>
      </p:sp>
      <p:sp>
        <p:nvSpPr>
          <p:cNvPr id="894" name="Shape 894"/>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895" name="Shape 895"/>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96" name="Shape 896"/>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897" name="Shape 897"/>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898" name="Shape 898"/>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899" name="Shape 899"/>
        <p:cNvGrpSpPr/>
        <p:nvPr/>
      </p:nvGrpSpPr>
      <p:grpSpPr>
        <a:xfrm>
          <a:off x="0" y="0"/>
          <a:ext cx="0" cy="0"/>
          <a:chOff x="0" y="0"/>
          <a:chExt cx="0" cy="0"/>
        </a:xfrm>
      </p:grpSpPr>
      <p:sp>
        <p:nvSpPr>
          <p:cNvPr id="900" name="Shape 900"/>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01" name="Shape 901"/>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02" name="Shape 902"/>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03" name="Shape 903"/>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04" name="Shape 904"/>
          <p:cNvSpPr txBox="1"/>
          <p:nvPr>
            <p:ph idx="1" type="body"/>
          </p:nvPr>
        </p:nvSpPr>
        <p:spPr>
          <a:xfrm>
            <a:off x="685800" y="1326290"/>
            <a:ext cx="7467598" cy="318855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05" name="Shape 905"/>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06" name="Shape 906"/>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907" name="Shape 907"/>
        <p:cNvGrpSpPr/>
        <p:nvPr/>
      </p:nvGrpSpPr>
      <p:grpSpPr>
        <a:xfrm>
          <a:off x="0" y="0"/>
          <a:ext cx="0" cy="0"/>
          <a:chOff x="0" y="0"/>
          <a:chExt cx="0" cy="0"/>
        </a:xfrm>
      </p:grpSpPr>
      <p:sp>
        <p:nvSpPr>
          <p:cNvPr id="908" name="Shape 908"/>
          <p:cNvSpPr txBox="1"/>
          <p:nvPr>
            <p:ph type="title"/>
          </p:nvPr>
        </p:nvSpPr>
        <p:spPr>
          <a:xfrm>
            <a:off x="152400" y="342900"/>
            <a:ext cx="8229598" cy="85725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909" name="Shape 909"/>
        <p:cNvGrpSpPr/>
        <p:nvPr/>
      </p:nvGrpSpPr>
      <p:grpSpPr>
        <a:xfrm>
          <a:off x="0" y="0"/>
          <a:ext cx="0" cy="0"/>
          <a:chOff x="0" y="0"/>
          <a:chExt cx="0" cy="0"/>
        </a:xfrm>
      </p:grpSpPr>
      <p:sp>
        <p:nvSpPr>
          <p:cNvPr id="910" name="Shape 910"/>
          <p:cNvSpPr txBox="1"/>
          <p:nvPr>
            <p:ph idx="1" type="body"/>
          </p:nvPr>
        </p:nvSpPr>
        <p:spPr>
          <a:xfrm>
            <a:off x="662939" y="1528762"/>
            <a:ext cx="8023859" cy="1143000"/>
          </a:xfrm>
          <a:prstGeom prst="rect">
            <a:avLst/>
          </a:prstGeom>
          <a:noFill/>
          <a:ln>
            <a:noFill/>
          </a:ln>
        </p:spPr>
        <p:txBody>
          <a:bodyPr anchorCtr="0" anchor="b" bIns="91425" lIns="91425" rIns="91425" tIns="91425"/>
          <a:lstStyle>
            <a:lvl1pPr indent="0" lvl="0" marL="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1pPr>
            <a:lvl2pPr indent="-12700" lvl="1" marL="457200" marR="0" rtl="0" algn="l">
              <a:lnSpc>
                <a:spcPct val="100000"/>
              </a:lnSpc>
              <a:spcBef>
                <a:spcPts val="60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12700" lvl="2" marL="91440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12700" lvl="3" marL="13716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12700" lvl="4" marL="18288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11" name="Shape 911"/>
          <p:cNvSpPr txBox="1"/>
          <p:nvPr>
            <p:ph type="ctrTitle"/>
          </p:nvPr>
        </p:nvSpPr>
        <p:spPr>
          <a:xfrm>
            <a:off x="655318" y="2714625"/>
            <a:ext cx="8031480" cy="971550"/>
          </a:xfrm>
          <a:prstGeom prst="rect">
            <a:avLst/>
          </a:prstGeom>
          <a:noFill/>
          <a:ln>
            <a:noFill/>
          </a:ln>
        </p:spPr>
        <p:txBody>
          <a:bodyPr anchorCtr="0" anchor="t" bIns="91425" lIns="91425" rIns="91425" tIns="91425"/>
          <a:lstStyle>
            <a:lvl1pPr indent="0" lvl="0" marL="0" marR="0" rtl="0" algn="l">
              <a:lnSpc>
                <a:spcPct val="95000"/>
              </a:lnSpc>
              <a:spcBef>
                <a:spcPts val="0"/>
              </a:spcBef>
              <a:spcAft>
                <a:spcPts val="0"/>
              </a:spcAft>
              <a:buClr>
                <a:schemeClr val="dk1"/>
              </a:buClr>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12" name="Shape 912"/>
          <p:cNvSpPr txBox="1"/>
          <p:nvPr>
            <p:ph idx="2" type="subTitle"/>
          </p:nvPr>
        </p:nvSpPr>
        <p:spPr>
          <a:xfrm>
            <a:off x="685800" y="3629025"/>
            <a:ext cx="6019799" cy="1183005"/>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0"/>
              </a:spcAft>
              <a:buClr>
                <a:schemeClr val="dk1"/>
              </a:buClr>
              <a:buFont typeface="Arial"/>
              <a:buNone/>
              <a:defRPr b="0" i="0" sz="1600" u="none" cap="none" strike="noStrike">
                <a:solidFill>
                  <a:schemeClr val="dk1"/>
                </a:solidFill>
                <a:latin typeface="Arial"/>
                <a:ea typeface="Arial"/>
                <a:cs typeface="Arial"/>
                <a:sym typeface="Arial"/>
              </a:defRPr>
            </a:lvl1pPr>
            <a:lvl2pPr indent="-12700" lvl="1" marL="457200" marR="0" rtl="0" algn="ctr">
              <a:lnSpc>
                <a:spcPct val="100000"/>
              </a:lnSpc>
              <a:spcBef>
                <a:spcPts val="600"/>
              </a:spcBef>
              <a:spcAft>
                <a:spcPts val="0"/>
              </a:spcAft>
              <a:buClr>
                <a:srgbClr val="888888"/>
              </a:buClr>
              <a:buFont typeface="Arial"/>
              <a:buNone/>
              <a:defRPr b="0" i="0" sz="2800" u="none" cap="none" strike="noStrike">
                <a:solidFill>
                  <a:srgbClr val="888888"/>
                </a:solidFill>
                <a:latin typeface="Arial"/>
                <a:ea typeface="Arial"/>
                <a:cs typeface="Arial"/>
                <a:sym typeface="Arial"/>
              </a:defRPr>
            </a:lvl2pPr>
            <a:lvl3pPr indent="-12700" lvl="2" marL="914400" marR="0" rtl="0" algn="ctr">
              <a:lnSpc>
                <a:spcPct val="100000"/>
              </a:lnSpc>
              <a:spcBef>
                <a:spcPts val="500"/>
              </a:spcBef>
              <a:spcAft>
                <a:spcPts val="0"/>
              </a:spcAft>
              <a:buClr>
                <a:srgbClr val="888888"/>
              </a:buClr>
              <a:buFont typeface="Arial"/>
              <a:buNone/>
              <a:defRPr b="0" i="0" sz="2400" u="none" cap="none" strike="noStrike">
                <a:solidFill>
                  <a:srgbClr val="888888"/>
                </a:solidFill>
                <a:latin typeface="Arial"/>
                <a:ea typeface="Arial"/>
                <a:cs typeface="Arial"/>
                <a:sym typeface="Arial"/>
              </a:defRPr>
            </a:lvl3pPr>
            <a:lvl4pPr indent="-12700" lvl="3" marL="1371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4pPr>
            <a:lvl5pPr indent="-12700" lvl="4" marL="18288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5pPr>
            <a:lvl6pPr indent="-12700" lvl="5" marL="22860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6pPr>
            <a:lvl7pPr indent="-12700" lvl="6" marL="27432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7pPr>
            <a:lvl8pPr indent="-12700" lvl="7" marL="32004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8pPr>
            <a:lvl9pPr indent="-12700" lvl="8" marL="3657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913" name="Shape 913"/>
        <p:cNvGrpSpPr/>
        <p:nvPr/>
      </p:nvGrpSpPr>
      <p:grpSpPr>
        <a:xfrm>
          <a:off x="0" y="0"/>
          <a:ext cx="0" cy="0"/>
          <a:chOff x="0" y="0"/>
          <a:chExt cx="0" cy="0"/>
        </a:xfrm>
      </p:grpSpPr>
      <p:sp>
        <p:nvSpPr>
          <p:cNvPr id="914" name="Shape 914"/>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15" name="Shape 915"/>
          <p:cNvSpPr txBox="1"/>
          <p:nvPr>
            <p:ph idx="1" type="body"/>
          </p:nvPr>
        </p:nvSpPr>
        <p:spPr>
          <a:xfrm>
            <a:off x="685800" y="1326290"/>
            <a:ext cx="7467598" cy="339470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16" name="Shape 916"/>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17" name="Shape 917"/>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18" name="Shape 918"/>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19" name="Shape 919"/>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20" name="Shape 92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921" name="Shape 921"/>
        <p:cNvGrpSpPr/>
        <p:nvPr/>
      </p:nvGrpSpPr>
      <p:grpSpPr>
        <a:xfrm>
          <a:off x="0" y="0"/>
          <a:ext cx="0" cy="0"/>
          <a:chOff x="0" y="0"/>
          <a:chExt cx="0" cy="0"/>
        </a:xfrm>
      </p:grpSpPr>
      <p:sp>
        <p:nvSpPr>
          <p:cNvPr id="922" name="Shape 922"/>
          <p:cNvSpPr txBox="1"/>
          <p:nvPr>
            <p:ph idx="1" type="body"/>
          </p:nvPr>
        </p:nvSpPr>
        <p:spPr>
          <a:xfrm>
            <a:off x="457200" y="1151333"/>
            <a:ext cx="4040187"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923" name="Shape 923"/>
          <p:cNvSpPr txBox="1"/>
          <p:nvPr>
            <p:ph idx="2" type="body"/>
          </p:nvPr>
        </p:nvSpPr>
        <p:spPr>
          <a:xfrm>
            <a:off x="457200" y="1631155"/>
            <a:ext cx="4040187"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924" name="Shape 924"/>
          <p:cNvSpPr txBox="1"/>
          <p:nvPr>
            <p:ph idx="3" type="body"/>
          </p:nvPr>
        </p:nvSpPr>
        <p:spPr>
          <a:xfrm>
            <a:off x="4645026" y="1151333"/>
            <a:ext cx="4041773"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925" name="Shape 925"/>
          <p:cNvSpPr txBox="1"/>
          <p:nvPr>
            <p:ph idx="4" type="body"/>
          </p:nvPr>
        </p:nvSpPr>
        <p:spPr>
          <a:xfrm>
            <a:off x="4645026" y="1631155"/>
            <a:ext cx="4041773"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926" name="Shape 926"/>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27" name="Shape 927"/>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28" name="Shape 928"/>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29" name="Shape 929"/>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30" name="Shape 930"/>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31" name="Shape 931"/>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932" name="Shape 932"/>
        <p:cNvGrpSpPr/>
        <p:nvPr/>
      </p:nvGrpSpPr>
      <p:grpSpPr>
        <a:xfrm>
          <a:off x="0" y="0"/>
          <a:ext cx="0" cy="0"/>
          <a:chOff x="0" y="0"/>
          <a:chExt cx="0" cy="0"/>
        </a:xfrm>
      </p:grpSpPr>
      <p:sp>
        <p:nvSpPr>
          <p:cNvPr id="933" name="Shape 933"/>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34" name="Shape 934"/>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35" name="Shape 935"/>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36" name="Shape 936"/>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37" name="Shape 937"/>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38" name="Shape 938"/>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939" name="Shape 939"/>
        <p:cNvGrpSpPr/>
        <p:nvPr/>
      </p:nvGrpSpPr>
      <p:grpSpPr>
        <a:xfrm>
          <a:off x="0" y="0"/>
          <a:ext cx="0" cy="0"/>
          <a:chOff x="0" y="0"/>
          <a:chExt cx="0" cy="0"/>
        </a:xfrm>
      </p:grpSpPr>
      <p:sp>
        <p:nvSpPr>
          <p:cNvPr id="940" name="Shape 940"/>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41" name="Shape 941"/>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42" name="Shape 942"/>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43" name="Shape 943"/>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44" name="Shape 944"/>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63" name="Shape 63"/>
        <p:cNvGrpSpPr/>
        <p:nvPr/>
      </p:nvGrpSpPr>
      <p:grpSpPr>
        <a:xfrm>
          <a:off x="0" y="0"/>
          <a:ext cx="0" cy="0"/>
          <a:chOff x="0" y="0"/>
          <a:chExt cx="0" cy="0"/>
        </a:xfrm>
      </p:grpSpPr>
      <p:sp>
        <p:nvSpPr>
          <p:cNvPr id="64" name="Shape 64"/>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5" name="Shape 65"/>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Cambria"/>
              <a:buNone/>
              <a:defRPr i="0" sz="3600" u="none" cap="none" strike="noStrike">
                <a:solidFill>
                  <a:schemeClr val="dk1"/>
                </a:solidFill>
                <a:latin typeface="Cambria"/>
                <a:ea typeface="Cambria"/>
                <a:cs typeface="Cambria"/>
                <a:sym typeface="Cambria"/>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6" name="Shape 66"/>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Cambria"/>
              <a:buNone/>
              <a:defRPr i="0" sz="1600" u="none" cap="none" strike="noStrike">
                <a:solidFill>
                  <a:schemeClr val="dk1"/>
                </a:solidFill>
                <a:latin typeface="Cambria"/>
                <a:ea typeface="Cambria"/>
                <a:cs typeface="Cambria"/>
                <a:sym typeface="Cambria"/>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
        <p:nvSpPr>
          <p:cNvPr id="67" name="Shape 67"/>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945" name="Shape 945"/>
        <p:cNvGrpSpPr/>
        <p:nvPr/>
      </p:nvGrpSpPr>
      <p:grpSpPr>
        <a:xfrm>
          <a:off x="0" y="0"/>
          <a:ext cx="0" cy="0"/>
          <a:chOff x="0" y="0"/>
          <a:chExt cx="0" cy="0"/>
        </a:xfrm>
      </p:grpSpPr>
      <p:sp>
        <p:nvSpPr>
          <p:cNvPr id="946" name="Shape 946"/>
          <p:cNvSpPr txBox="1"/>
          <p:nvPr>
            <p:ph type="title"/>
          </p:nvPr>
        </p:nvSpPr>
        <p:spPr>
          <a:xfrm>
            <a:off x="457200" y="410764"/>
            <a:ext cx="3008313" cy="871538"/>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2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47" name="Shape 947"/>
          <p:cNvSpPr txBox="1"/>
          <p:nvPr>
            <p:ph idx="1" type="body"/>
          </p:nvPr>
        </p:nvSpPr>
        <p:spPr>
          <a:xfrm>
            <a:off x="3575048" y="410766"/>
            <a:ext cx="5111750" cy="4104084"/>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48" name="Shape 948"/>
          <p:cNvSpPr txBox="1"/>
          <p:nvPr>
            <p:ph idx="2" type="body"/>
          </p:nvPr>
        </p:nvSpPr>
        <p:spPr>
          <a:xfrm>
            <a:off x="457200" y="1282303"/>
            <a:ext cx="3008313" cy="3232547"/>
          </a:xfrm>
          <a:prstGeom prst="rect">
            <a:avLst/>
          </a:prstGeom>
          <a:noFill/>
          <a:ln>
            <a:noFill/>
          </a:ln>
        </p:spPr>
        <p:txBody>
          <a:bodyPr anchorCtr="0" anchor="t" bIns="91425" lIns="91425" rIns="91425" tIns="91425"/>
          <a:lstStyle>
            <a:lvl1pPr indent="0" lvl="0" marL="0" marR="0" rtl="0" algn="l">
              <a:lnSpc>
                <a:spcPct val="100000"/>
              </a:lnSpc>
              <a:spcBef>
                <a:spcPts val="30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12700" lvl="1" marL="457200" marR="0" rtl="0" algn="l">
              <a:lnSpc>
                <a:spcPct val="100000"/>
              </a:lnSpc>
              <a:spcBef>
                <a:spcPts val="20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12700" lvl="2" marL="914400" marR="0" rtl="0" algn="l">
              <a:lnSpc>
                <a:spcPct val="100000"/>
              </a:lnSpc>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12700" lvl="3" marL="1371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12700" lvl="4" marL="18288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12700" lvl="5" marL="22860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12700" lvl="6" marL="27432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12700" lvl="7" marL="32004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12700" lvl="8" marL="3657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949" name="Shape 949"/>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50" name="Shape 950"/>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51" name="Shape 951"/>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52" name="Shape 952"/>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53" name="Shape 953"/>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954" name="Shape 954"/>
        <p:cNvGrpSpPr/>
        <p:nvPr/>
      </p:nvGrpSpPr>
      <p:grpSpPr>
        <a:xfrm>
          <a:off x="0" y="0"/>
          <a:ext cx="0" cy="0"/>
          <a:chOff x="0" y="0"/>
          <a:chExt cx="0" cy="0"/>
        </a:xfrm>
      </p:grpSpPr>
      <p:sp>
        <p:nvSpPr>
          <p:cNvPr id="955" name="Shape 955"/>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56" name="Shape 956"/>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57" name="Shape 957"/>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58" name="Shape 958"/>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pic>
        <p:nvPicPr>
          <p:cNvPr descr="loyolaishogwarts.jpg" id="959" name="Shape 959"/>
          <p:cNvPicPr preferRelativeResize="0"/>
          <p:nvPr/>
        </p:nvPicPr>
        <p:blipFill rotWithShape="1">
          <a:blip r:embed="rId3">
            <a:alphaModFix/>
          </a:blip>
          <a:srcRect b="0" l="6750" r="6750" t="0"/>
          <a:stretch/>
        </p:blipFill>
        <p:spPr>
          <a:xfrm>
            <a:off x="597527" y="526775"/>
            <a:ext cx="7034543" cy="3956929"/>
          </a:xfrm>
          <a:prstGeom prst="rect">
            <a:avLst/>
          </a:prstGeom>
          <a:noFill/>
          <a:ln cap="flat" cmpd="sng" w="19050">
            <a:solidFill>
              <a:schemeClr val="dk1"/>
            </a:solidFill>
            <a:prstDash val="solid"/>
            <a:round/>
            <a:headEnd len="med" w="med" type="none"/>
            <a:tailEnd len="med" w="med" type="none"/>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960" name="Shape 960"/>
        <p:cNvGrpSpPr/>
        <p:nvPr/>
      </p:nvGrpSpPr>
      <p:grpSpPr>
        <a:xfrm>
          <a:off x="0" y="0"/>
          <a:ext cx="0" cy="0"/>
          <a:chOff x="0" y="0"/>
          <a:chExt cx="0" cy="0"/>
        </a:xfrm>
      </p:grpSpPr>
      <p:sp>
        <p:nvSpPr>
          <p:cNvPr id="961" name="Shape 961"/>
          <p:cNvSpPr txBox="1"/>
          <p:nvPr>
            <p:ph type="title"/>
          </p:nvPr>
        </p:nvSpPr>
        <p:spPr>
          <a:xfrm>
            <a:off x="304800" y="228600"/>
            <a:ext cx="8381999" cy="8000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62" name="Shape 962"/>
          <p:cNvSpPr txBox="1"/>
          <p:nvPr>
            <p:ph idx="1" type="body"/>
          </p:nvPr>
        </p:nvSpPr>
        <p:spPr>
          <a:xfrm rot="5400000">
            <a:off x="2874762" y="-1217412"/>
            <a:ext cx="3394472" cy="8229598"/>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63" name="Shape 963"/>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964" name="Shape 964"/>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965" name="Shape 965"/>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966" name="Shape 966"/>
        <p:cNvGrpSpPr/>
        <p:nvPr/>
      </p:nvGrpSpPr>
      <p:grpSpPr>
        <a:xfrm>
          <a:off x="0" y="0"/>
          <a:ext cx="0" cy="0"/>
          <a:chOff x="0" y="0"/>
          <a:chExt cx="0" cy="0"/>
        </a:xfrm>
      </p:grpSpPr>
      <p:sp>
        <p:nvSpPr>
          <p:cNvPr id="967" name="Shape 967"/>
          <p:cNvSpPr txBox="1"/>
          <p:nvPr>
            <p:ph type="title"/>
          </p:nvPr>
        </p:nvSpPr>
        <p:spPr>
          <a:xfrm rot="5400000">
            <a:off x="5463778" y="1371600"/>
            <a:ext cx="4388642" cy="205739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68" name="Shape 968"/>
          <p:cNvSpPr txBox="1"/>
          <p:nvPr>
            <p:ph idx="1" type="body"/>
          </p:nvPr>
        </p:nvSpPr>
        <p:spPr>
          <a:xfrm rot="5400000">
            <a:off x="1272777" y="-609597"/>
            <a:ext cx="4388642" cy="6019799"/>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69" name="Shape 969"/>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970" name="Shape 970"/>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971" name="Shape 971"/>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973" name="Shape 973"/>
        <p:cNvGrpSpPr/>
        <p:nvPr/>
      </p:nvGrpSpPr>
      <p:grpSpPr>
        <a:xfrm>
          <a:off x="0" y="0"/>
          <a:ext cx="0" cy="0"/>
          <a:chOff x="0" y="0"/>
          <a:chExt cx="0" cy="0"/>
        </a:xfrm>
      </p:grpSpPr>
      <p:sp>
        <p:nvSpPr>
          <p:cNvPr id="974" name="Shape 974"/>
          <p:cNvSpPr txBox="1"/>
          <p:nvPr>
            <p:ph type="title"/>
          </p:nvPr>
        </p:nvSpPr>
        <p:spPr>
          <a:xfrm>
            <a:off x="722312" y="3305175"/>
            <a:ext cx="7772400" cy="1021555"/>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1" i="0" sz="4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75" name="Shape 975"/>
          <p:cNvSpPr txBox="1"/>
          <p:nvPr>
            <p:ph idx="1" type="body"/>
          </p:nvPr>
        </p:nvSpPr>
        <p:spPr>
          <a:xfrm>
            <a:off x="722312" y="2180033"/>
            <a:ext cx="7772400" cy="112514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1pPr>
            <a:lvl2pPr indent="-12700" lvl="1" marL="457200" marR="0" rtl="0" algn="l">
              <a:lnSpc>
                <a:spcPct val="100000"/>
              </a:lnSpc>
              <a:spcBef>
                <a:spcPts val="400"/>
              </a:spcBef>
              <a:spcAft>
                <a:spcPts val="0"/>
              </a:spcAft>
              <a:buClr>
                <a:srgbClr val="888888"/>
              </a:buClr>
              <a:buFont typeface="Arial"/>
              <a:buNone/>
              <a:defRPr b="0" i="0" sz="1800" u="none" cap="none" strike="noStrike">
                <a:solidFill>
                  <a:srgbClr val="888888"/>
                </a:solidFill>
                <a:latin typeface="Arial"/>
                <a:ea typeface="Arial"/>
                <a:cs typeface="Arial"/>
                <a:sym typeface="Arial"/>
              </a:defRPr>
            </a:lvl2pPr>
            <a:lvl3pPr indent="-12700" lvl="2" marL="914400" marR="0" rtl="0" algn="l">
              <a:lnSpc>
                <a:spcPct val="100000"/>
              </a:lnSpc>
              <a:spcBef>
                <a:spcPts val="300"/>
              </a:spcBef>
              <a:spcAft>
                <a:spcPts val="0"/>
              </a:spcAft>
              <a:buClr>
                <a:srgbClr val="888888"/>
              </a:buClr>
              <a:buFont typeface="Arial"/>
              <a:buNone/>
              <a:defRPr b="0" i="0" sz="1600" u="none" cap="none" strike="noStrike">
                <a:solidFill>
                  <a:srgbClr val="888888"/>
                </a:solidFill>
                <a:latin typeface="Arial"/>
                <a:ea typeface="Arial"/>
                <a:cs typeface="Arial"/>
                <a:sym typeface="Arial"/>
              </a:defRPr>
            </a:lvl3pPr>
            <a:lvl4pPr indent="-12700" lvl="3" marL="1371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4pPr>
            <a:lvl5pPr indent="-12700" lvl="4" marL="18288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5pPr>
            <a:lvl6pPr indent="-12700" lvl="5" marL="22860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6pPr>
            <a:lvl7pPr indent="-12700" lvl="6" marL="27432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7pPr>
            <a:lvl8pPr indent="-12700" lvl="7" marL="32004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8pPr>
            <a:lvl9pPr indent="-12700" lvl="8" marL="3657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9pPr>
          </a:lstStyle>
          <a:p/>
        </p:txBody>
      </p:sp>
      <p:sp>
        <p:nvSpPr>
          <p:cNvPr id="976" name="Shape 976"/>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77" name="Shape 977"/>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78" name="Shape 978"/>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79" name="Shape 979"/>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80" name="Shape 98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981" name="Shape 981"/>
        <p:cNvGrpSpPr/>
        <p:nvPr/>
      </p:nvGrpSpPr>
      <p:grpSpPr>
        <a:xfrm>
          <a:off x="0" y="0"/>
          <a:ext cx="0" cy="0"/>
          <a:chOff x="0" y="0"/>
          <a:chExt cx="0" cy="0"/>
        </a:xfrm>
      </p:grpSpPr>
      <p:sp>
        <p:nvSpPr>
          <p:cNvPr id="982" name="Shape 982"/>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83" name="Shape 983"/>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84" name="Shape 984"/>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85" name="Shape 985"/>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86" name="Shape 986"/>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987" name="Shape 987"/>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988" name="Shape 988"/>
        <p:cNvGrpSpPr/>
        <p:nvPr/>
      </p:nvGrpSpPr>
      <p:grpSpPr>
        <a:xfrm>
          <a:off x="0" y="0"/>
          <a:ext cx="0" cy="0"/>
          <a:chOff x="0" y="0"/>
          <a:chExt cx="0" cy="0"/>
        </a:xfrm>
      </p:grpSpPr>
      <p:sp>
        <p:nvSpPr>
          <p:cNvPr id="989" name="Shape 989"/>
          <p:cNvSpPr txBox="1"/>
          <p:nvPr>
            <p:ph type="title"/>
          </p:nvPr>
        </p:nvSpPr>
        <p:spPr>
          <a:xfrm>
            <a:off x="152400" y="342900"/>
            <a:ext cx="8229598" cy="85725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990" name="Shape 990"/>
        <p:cNvGrpSpPr/>
        <p:nvPr/>
      </p:nvGrpSpPr>
      <p:grpSpPr>
        <a:xfrm>
          <a:off x="0" y="0"/>
          <a:ext cx="0" cy="0"/>
          <a:chOff x="0" y="0"/>
          <a:chExt cx="0" cy="0"/>
        </a:xfrm>
      </p:grpSpPr>
      <p:sp>
        <p:nvSpPr>
          <p:cNvPr id="991" name="Shape 991"/>
          <p:cNvSpPr txBox="1"/>
          <p:nvPr>
            <p:ph idx="1" type="body"/>
          </p:nvPr>
        </p:nvSpPr>
        <p:spPr>
          <a:xfrm>
            <a:off x="662939" y="1528762"/>
            <a:ext cx="8023859" cy="1143000"/>
          </a:xfrm>
          <a:prstGeom prst="rect">
            <a:avLst/>
          </a:prstGeom>
          <a:noFill/>
          <a:ln>
            <a:noFill/>
          </a:ln>
        </p:spPr>
        <p:txBody>
          <a:bodyPr anchorCtr="0" anchor="b" bIns="91425" lIns="91425" rIns="91425" tIns="91425"/>
          <a:lstStyle>
            <a:lvl1pPr indent="0" lvl="0" marL="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1pPr>
            <a:lvl2pPr indent="-12700" lvl="1" marL="457200" marR="0" rtl="0" algn="l">
              <a:lnSpc>
                <a:spcPct val="100000"/>
              </a:lnSpc>
              <a:spcBef>
                <a:spcPts val="60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12700" lvl="2" marL="91440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12700" lvl="3" marL="13716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12700" lvl="4" marL="18288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992" name="Shape 992"/>
          <p:cNvSpPr txBox="1"/>
          <p:nvPr>
            <p:ph type="ctrTitle"/>
          </p:nvPr>
        </p:nvSpPr>
        <p:spPr>
          <a:xfrm>
            <a:off x="655318" y="2714625"/>
            <a:ext cx="8031480" cy="971550"/>
          </a:xfrm>
          <a:prstGeom prst="rect">
            <a:avLst/>
          </a:prstGeom>
          <a:noFill/>
          <a:ln>
            <a:noFill/>
          </a:ln>
        </p:spPr>
        <p:txBody>
          <a:bodyPr anchorCtr="0" anchor="t" bIns="91425" lIns="91425" rIns="91425" tIns="91425"/>
          <a:lstStyle>
            <a:lvl1pPr indent="0" lvl="0" marL="0" marR="0" rtl="0" algn="l">
              <a:lnSpc>
                <a:spcPct val="95000"/>
              </a:lnSpc>
              <a:spcBef>
                <a:spcPts val="0"/>
              </a:spcBef>
              <a:spcAft>
                <a:spcPts val="0"/>
              </a:spcAft>
              <a:buClr>
                <a:schemeClr val="dk1"/>
              </a:buClr>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93" name="Shape 993"/>
          <p:cNvSpPr txBox="1"/>
          <p:nvPr>
            <p:ph idx="2" type="subTitle"/>
          </p:nvPr>
        </p:nvSpPr>
        <p:spPr>
          <a:xfrm>
            <a:off x="685800" y="3629025"/>
            <a:ext cx="6019799" cy="1183005"/>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0"/>
              </a:spcAft>
              <a:buClr>
                <a:schemeClr val="dk1"/>
              </a:buClr>
              <a:buFont typeface="Arial"/>
              <a:buNone/>
              <a:defRPr b="0" i="0" sz="1600" u="none" cap="none" strike="noStrike">
                <a:solidFill>
                  <a:schemeClr val="dk1"/>
                </a:solidFill>
                <a:latin typeface="Arial"/>
                <a:ea typeface="Arial"/>
                <a:cs typeface="Arial"/>
                <a:sym typeface="Arial"/>
              </a:defRPr>
            </a:lvl1pPr>
            <a:lvl2pPr indent="-12700" lvl="1" marL="457200" marR="0" rtl="0" algn="ctr">
              <a:lnSpc>
                <a:spcPct val="100000"/>
              </a:lnSpc>
              <a:spcBef>
                <a:spcPts val="600"/>
              </a:spcBef>
              <a:spcAft>
                <a:spcPts val="0"/>
              </a:spcAft>
              <a:buClr>
                <a:srgbClr val="888888"/>
              </a:buClr>
              <a:buFont typeface="Arial"/>
              <a:buNone/>
              <a:defRPr b="0" i="0" sz="2800" u="none" cap="none" strike="noStrike">
                <a:solidFill>
                  <a:srgbClr val="888888"/>
                </a:solidFill>
                <a:latin typeface="Arial"/>
                <a:ea typeface="Arial"/>
                <a:cs typeface="Arial"/>
                <a:sym typeface="Arial"/>
              </a:defRPr>
            </a:lvl2pPr>
            <a:lvl3pPr indent="-12700" lvl="2" marL="914400" marR="0" rtl="0" algn="ctr">
              <a:lnSpc>
                <a:spcPct val="100000"/>
              </a:lnSpc>
              <a:spcBef>
                <a:spcPts val="500"/>
              </a:spcBef>
              <a:spcAft>
                <a:spcPts val="0"/>
              </a:spcAft>
              <a:buClr>
                <a:srgbClr val="888888"/>
              </a:buClr>
              <a:buFont typeface="Arial"/>
              <a:buNone/>
              <a:defRPr b="0" i="0" sz="2400" u="none" cap="none" strike="noStrike">
                <a:solidFill>
                  <a:srgbClr val="888888"/>
                </a:solidFill>
                <a:latin typeface="Arial"/>
                <a:ea typeface="Arial"/>
                <a:cs typeface="Arial"/>
                <a:sym typeface="Arial"/>
              </a:defRPr>
            </a:lvl3pPr>
            <a:lvl4pPr indent="-12700" lvl="3" marL="1371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4pPr>
            <a:lvl5pPr indent="-12700" lvl="4" marL="18288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5pPr>
            <a:lvl6pPr indent="-12700" lvl="5" marL="22860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6pPr>
            <a:lvl7pPr indent="-12700" lvl="6" marL="27432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7pPr>
            <a:lvl8pPr indent="-12700" lvl="7" marL="32004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8pPr>
            <a:lvl9pPr indent="-12700" lvl="8" marL="3657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994" name="Shape 994"/>
        <p:cNvGrpSpPr/>
        <p:nvPr/>
      </p:nvGrpSpPr>
      <p:grpSpPr>
        <a:xfrm>
          <a:off x="0" y="0"/>
          <a:ext cx="0" cy="0"/>
          <a:chOff x="0" y="0"/>
          <a:chExt cx="0" cy="0"/>
        </a:xfrm>
      </p:grpSpPr>
      <p:sp>
        <p:nvSpPr>
          <p:cNvPr id="995" name="Shape 995"/>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996" name="Shape 996"/>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997" name="Shape 997"/>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998" name="Shape 998"/>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999" name="Shape 999"/>
          <p:cNvSpPr txBox="1"/>
          <p:nvPr>
            <p:ph idx="1" type="body"/>
          </p:nvPr>
        </p:nvSpPr>
        <p:spPr>
          <a:xfrm>
            <a:off x="685800" y="1326290"/>
            <a:ext cx="7467598" cy="318855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000" name="Shape 1000"/>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1001" name="Shape 1001"/>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1002" name="Shape 1002"/>
        <p:cNvGrpSpPr/>
        <p:nvPr/>
      </p:nvGrpSpPr>
      <p:grpSpPr>
        <a:xfrm>
          <a:off x="0" y="0"/>
          <a:ext cx="0" cy="0"/>
          <a:chOff x="0" y="0"/>
          <a:chExt cx="0" cy="0"/>
        </a:xfrm>
      </p:grpSpPr>
      <p:sp>
        <p:nvSpPr>
          <p:cNvPr id="1003" name="Shape 1003"/>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1004" name="Shape 1004"/>
          <p:cNvSpPr txBox="1"/>
          <p:nvPr>
            <p:ph idx="1" type="body"/>
          </p:nvPr>
        </p:nvSpPr>
        <p:spPr>
          <a:xfrm>
            <a:off x="685800" y="1326290"/>
            <a:ext cx="7467598" cy="3394708"/>
          </a:xfrm>
          <a:prstGeom prst="rect">
            <a:avLst/>
          </a:prstGeom>
          <a:noFill/>
          <a:ln>
            <a:noFill/>
          </a:ln>
        </p:spPr>
        <p:txBody>
          <a:bodyPr anchorCtr="0" anchor="t" bIns="91425" lIns="91425" rIns="91425" tIns="91425"/>
          <a:lstStyle>
            <a:lvl1pPr indent="-889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635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508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635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1651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005" name="Shape 1005"/>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1006" name="Shape 1006"/>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07" name="Shape 1007"/>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1008" name="Shape 1008"/>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1009" name="Shape 1009"/>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68" name="Shape 68"/>
        <p:cNvGrpSpPr/>
        <p:nvPr/>
      </p:nvGrpSpPr>
      <p:grpSpPr>
        <a:xfrm>
          <a:off x="0" y="0"/>
          <a:ext cx="0" cy="0"/>
          <a:chOff x="0" y="0"/>
          <a:chExt cx="0" cy="0"/>
        </a:xfrm>
      </p:grpSpPr>
      <p:sp>
        <p:nvSpPr>
          <p:cNvPr id="69" name="Shape 6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70" name="Shape 7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71" name="Shape 7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72" name="Shape 72"/>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73" name="Shape 73"/>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74" name="Shape 74"/>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75" name="Shape 75"/>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1010" name="Shape 1010"/>
        <p:cNvGrpSpPr/>
        <p:nvPr/>
      </p:nvGrpSpPr>
      <p:grpSpPr>
        <a:xfrm>
          <a:off x="0" y="0"/>
          <a:ext cx="0" cy="0"/>
          <a:chOff x="0" y="0"/>
          <a:chExt cx="0" cy="0"/>
        </a:xfrm>
      </p:grpSpPr>
      <p:sp>
        <p:nvSpPr>
          <p:cNvPr id="1011" name="Shape 1011"/>
          <p:cNvSpPr txBox="1"/>
          <p:nvPr>
            <p:ph idx="1" type="body"/>
          </p:nvPr>
        </p:nvSpPr>
        <p:spPr>
          <a:xfrm>
            <a:off x="457200" y="1151333"/>
            <a:ext cx="4040187"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012" name="Shape 1012"/>
          <p:cNvSpPr txBox="1"/>
          <p:nvPr>
            <p:ph idx="2" type="body"/>
          </p:nvPr>
        </p:nvSpPr>
        <p:spPr>
          <a:xfrm>
            <a:off x="457200" y="1631155"/>
            <a:ext cx="4040187"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1013" name="Shape 1013"/>
          <p:cNvSpPr txBox="1"/>
          <p:nvPr>
            <p:ph idx="3" type="body"/>
          </p:nvPr>
        </p:nvSpPr>
        <p:spPr>
          <a:xfrm>
            <a:off x="4645026" y="1151333"/>
            <a:ext cx="4041773" cy="479821"/>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014" name="Shape 1014"/>
          <p:cNvSpPr txBox="1"/>
          <p:nvPr>
            <p:ph idx="4" type="body"/>
          </p:nvPr>
        </p:nvSpPr>
        <p:spPr>
          <a:xfrm>
            <a:off x="4645026" y="1631155"/>
            <a:ext cx="4041773" cy="2963464"/>
          </a:xfrm>
          <a:prstGeom prst="rect">
            <a:avLst/>
          </a:prstGeom>
          <a:noFill/>
          <a:ln>
            <a:noFill/>
          </a:ln>
        </p:spPr>
        <p:txBody>
          <a:bodyPr anchorCtr="0" anchor="t" bIns="91425" lIns="91425" rIns="91425" tIns="91425"/>
          <a:lstStyle>
            <a:lvl1pPr indent="-381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381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381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381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381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381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381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381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1015" name="Shape 1015"/>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1016" name="Shape 1016"/>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1017" name="Shape 1017"/>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18" name="Shape 1018"/>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1019" name="Shape 1019"/>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1020" name="Shape 102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1021" name="Shape 1021"/>
        <p:cNvGrpSpPr/>
        <p:nvPr/>
      </p:nvGrpSpPr>
      <p:grpSpPr>
        <a:xfrm>
          <a:off x="0" y="0"/>
          <a:ext cx="0" cy="0"/>
          <a:chOff x="0" y="0"/>
          <a:chExt cx="0" cy="0"/>
        </a:xfrm>
      </p:grpSpPr>
      <p:sp>
        <p:nvSpPr>
          <p:cNvPr id="1022" name="Shape 1022"/>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1023" name="Shape 1023"/>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24" name="Shape 1024"/>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1025" name="Shape 1025"/>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1026" name="Shape 1026"/>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1027" name="Shape 1027"/>
        <p:cNvGrpSpPr/>
        <p:nvPr/>
      </p:nvGrpSpPr>
      <p:grpSpPr>
        <a:xfrm>
          <a:off x="0" y="0"/>
          <a:ext cx="0" cy="0"/>
          <a:chOff x="0" y="0"/>
          <a:chExt cx="0" cy="0"/>
        </a:xfrm>
      </p:grpSpPr>
      <p:sp>
        <p:nvSpPr>
          <p:cNvPr id="1028" name="Shape 1028"/>
          <p:cNvSpPr txBox="1"/>
          <p:nvPr>
            <p:ph type="title"/>
          </p:nvPr>
        </p:nvSpPr>
        <p:spPr>
          <a:xfrm>
            <a:off x="457200" y="410764"/>
            <a:ext cx="3008313" cy="871538"/>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2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1029" name="Shape 1029"/>
          <p:cNvSpPr txBox="1"/>
          <p:nvPr>
            <p:ph idx="1" type="body"/>
          </p:nvPr>
        </p:nvSpPr>
        <p:spPr>
          <a:xfrm>
            <a:off x="3575048" y="410766"/>
            <a:ext cx="5111750" cy="4104084"/>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030" name="Shape 1030"/>
          <p:cNvSpPr txBox="1"/>
          <p:nvPr>
            <p:ph idx="2" type="body"/>
          </p:nvPr>
        </p:nvSpPr>
        <p:spPr>
          <a:xfrm>
            <a:off x="457200" y="1282303"/>
            <a:ext cx="3008313" cy="3232547"/>
          </a:xfrm>
          <a:prstGeom prst="rect">
            <a:avLst/>
          </a:prstGeom>
          <a:noFill/>
          <a:ln>
            <a:noFill/>
          </a:ln>
        </p:spPr>
        <p:txBody>
          <a:bodyPr anchorCtr="0" anchor="t" bIns="91425" lIns="91425" rIns="91425" tIns="91425"/>
          <a:lstStyle>
            <a:lvl1pPr indent="0" lvl="0" marL="0" marR="0" rtl="0" algn="l">
              <a:lnSpc>
                <a:spcPct val="100000"/>
              </a:lnSpc>
              <a:spcBef>
                <a:spcPts val="30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12700" lvl="1" marL="457200" marR="0" rtl="0" algn="l">
              <a:lnSpc>
                <a:spcPct val="100000"/>
              </a:lnSpc>
              <a:spcBef>
                <a:spcPts val="20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12700" lvl="2" marL="914400" marR="0" rtl="0" algn="l">
              <a:lnSpc>
                <a:spcPct val="100000"/>
              </a:lnSpc>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12700" lvl="3" marL="1371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12700" lvl="4" marL="18288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12700" lvl="5" marL="22860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12700" lvl="6" marL="27432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12700" lvl="7" marL="32004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12700" lvl="8" marL="3657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1031" name="Shape 1031"/>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1032" name="Shape 1032"/>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33" name="Shape 1033"/>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1034" name="Shape 1034"/>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1035" name="Shape 1035"/>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1036" name="Shape 1036"/>
        <p:cNvGrpSpPr/>
        <p:nvPr/>
      </p:nvGrpSpPr>
      <p:grpSpPr>
        <a:xfrm>
          <a:off x="0" y="0"/>
          <a:ext cx="0" cy="0"/>
          <a:chOff x="0" y="0"/>
          <a:chExt cx="0" cy="0"/>
        </a:xfrm>
      </p:grpSpPr>
      <p:sp>
        <p:nvSpPr>
          <p:cNvPr id="1037" name="Shape 1037"/>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1038" name="Shape 1038"/>
          <p:cNvCxnSpPr/>
          <p:nvPr/>
        </p:nvCxnSpPr>
        <p:spPr>
          <a:xfrm>
            <a:off x="176048"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39" name="Shape 1039"/>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1040" name="Shape 1040"/>
          <p:cNvSpPr txBox="1"/>
          <p:nvPr/>
        </p:nvSpPr>
        <p:spPr>
          <a:xfrm>
            <a:off x="197069" y="4867616"/>
            <a:ext cx="3917728" cy="19240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pic>
        <p:nvPicPr>
          <p:cNvPr descr="loyolaishogwarts.jpg" id="1041" name="Shape 1041"/>
          <p:cNvPicPr preferRelativeResize="0"/>
          <p:nvPr/>
        </p:nvPicPr>
        <p:blipFill rotWithShape="1">
          <a:blip r:embed="rId3">
            <a:alphaModFix/>
          </a:blip>
          <a:srcRect b="0" l="6750" r="6750" t="0"/>
          <a:stretch/>
        </p:blipFill>
        <p:spPr>
          <a:xfrm>
            <a:off x="597527" y="526775"/>
            <a:ext cx="7034543" cy="3956929"/>
          </a:xfrm>
          <a:prstGeom prst="rect">
            <a:avLst/>
          </a:prstGeom>
          <a:noFill/>
          <a:ln cap="flat" cmpd="sng" w="19050">
            <a:solidFill>
              <a:schemeClr val="dk1"/>
            </a:solidFill>
            <a:prstDash val="solid"/>
            <a:round/>
            <a:headEnd len="med" w="med" type="none"/>
            <a:tailEnd len="med" w="med" type="none"/>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1042" name="Shape 1042"/>
        <p:cNvGrpSpPr/>
        <p:nvPr/>
      </p:nvGrpSpPr>
      <p:grpSpPr>
        <a:xfrm>
          <a:off x="0" y="0"/>
          <a:ext cx="0" cy="0"/>
          <a:chOff x="0" y="0"/>
          <a:chExt cx="0" cy="0"/>
        </a:xfrm>
      </p:grpSpPr>
      <p:sp>
        <p:nvSpPr>
          <p:cNvPr id="1043" name="Shape 1043"/>
          <p:cNvSpPr txBox="1"/>
          <p:nvPr>
            <p:ph type="title"/>
          </p:nvPr>
        </p:nvSpPr>
        <p:spPr>
          <a:xfrm>
            <a:off x="304800" y="228600"/>
            <a:ext cx="8381999" cy="8000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1044" name="Shape 1044"/>
          <p:cNvSpPr txBox="1"/>
          <p:nvPr>
            <p:ph idx="1" type="body"/>
          </p:nvPr>
        </p:nvSpPr>
        <p:spPr>
          <a:xfrm rot="5400000">
            <a:off x="2874762" y="-1217412"/>
            <a:ext cx="3394472" cy="8229598"/>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045" name="Shape 1045"/>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1046" name="Shape 1046"/>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1047" name="Shape 1047"/>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1048" name="Shape 1048"/>
        <p:cNvGrpSpPr/>
        <p:nvPr/>
      </p:nvGrpSpPr>
      <p:grpSpPr>
        <a:xfrm>
          <a:off x="0" y="0"/>
          <a:ext cx="0" cy="0"/>
          <a:chOff x="0" y="0"/>
          <a:chExt cx="0" cy="0"/>
        </a:xfrm>
      </p:grpSpPr>
      <p:sp>
        <p:nvSpPr>
          <p:cNvPr id="1049" name="Shape 1049"/>
          <p:cNvSpPr txBox="1"/>
          <p:nvPr>
            <p:ph type="title"/>
          </p:nvPr>
        </p:nvSpPr>
        <p:spPr>
          <a:xfrm rot="5400000">
            <a:off x="5463778" y="1371600"/>
            <a:ext cx="4388642" cy="205739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1050" name="Shape 1050"/>
          <p:cNvSpPr txBox="1"/>
          <p:nvPr>
            <p:ph idx="1" type="body"/>
          </p:nvPr>
        </p:nvSpPr>
        <p:spPr>
          <a:xfrm rot="5400000">
            <a:off x="1272777" y="-609597"/>
            <a:ext cx="4388642" cy="6019799"/>
          </a:xfrm>
          <a:prstGeom prst="rect">
            <a:avLst/>
          </a:prstGeom>
          <a:noFill/>
          <a:ln>
            <a:noFill/>
          </a:ln>
        </p:spPr>
        <p:txBody>
          <a:bodyPr anchorCtr="0" anchor="t" bIns="91425" lIns="91425" rIns="91425" tIns="91425"/>
          <a:lstStyle>
            <a:lvl1pPr indent="635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635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635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2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2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2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2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2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2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051" name="Shape 1051"/>
          <p:cNvSpPr txBox="1"/>
          <p:nvPr>
            <p:ph idx="10" type="dt"/>
          </p:nvPr>
        </p:nvSpPr>
        <p:spPr>
          <a:xfrm>
            <a:off x="1371600" y="4869657"/>
            <a:ext cx="2133599"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1052" name="Shape 1052"/>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1053" name="Shape 1053"/>
          <p:cNvSpPr txBox="1"/>
          <p:nvPr>
            <p:ph idx="12" type="sldNum"/>
          </p:nvPr>
        </p:nvSpPr>
        <p:spPr>
          <a:xfrm>
            <a:off x="8260078" y="4754878"/>
            <a:ext cx="609599" cy="353377"/>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76" name="Shape 76"/>
        <p:cNvGrpSpPr/>
        <p:nvPr/>
      </p:nvGrpSpPr>
      <p:grpSpPr>
        <a:xfrm>
          <a:off x="0" y="0"/>
          <a:ext cx="0" cy="0"/>
          <a:chOff x="0" y="0"/>
          <a:chExt cx="0" cy="0"/>
        </a:xfrm>
      </p:grpSpPr>
      <p:sp>
        <p:nvSpPr>
          <p:cNvPr id="77" name="Shape 77"/>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78" name="Shape 78"/>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79" name="Shape 7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80" name="Shape 8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1" name="Shape 8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82" name="Shape 8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83" name="Shape 8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84" name="Shape 84"/>
        <p:cNvGrpSpPr/>
        <p:nvPr/>
      </p:nvGrpSpPr>
      <p:grpSpPr>
        <a:xfrm>
          <a:off x="0" y="0"/>
          <a:ext cx="0" cy="0"/>
          <a:chOff x="0" y="0"/>
          <a:chExt cx="0" cy="0"/>
        </a:xfrm>
      </p:grpSpPr>
      <p:sp>
        <p:nvSpPr>
          <p:cNvPr id="85" name="Shape 85"/>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86" name="Shape 86"/>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87" name="Shape 87"/>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88" name="Shape 88"/>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89" name="Shape 89"/>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90" name="Shape 90"/>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91" name="Shape 91"/>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92" name="Shape 92"/>
        <p:cNvGrpSpPr/>
        <p:nvPr/>
      </p:nvGrpSpPr>
      <p:grpSpPr>
        <a:xfrm>
          <a:off x="0" y="0"/>
          <a:ext cx="0" cy="0"/>
          <a:chOff x="0" y="0"/>
          <a:chExt cx="0" cy="0"/>
        </a:xfrm>
      </p:grpSpPr>
      <p:sp>
        <p:nvSpPr>
          <p:cNvPr id="93" name="Shape 93"/>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94" name="Shape 94"/>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95" name="Shape 95"/>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96" name="Shape 96"/>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97" name="Shape 97"/>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98" name="Shape 98"/>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99" name="Shape 99"/>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0" name="Shape 100"/>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01" name="Shape 101"/>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02" name="Shape 102"/>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103" name="Shape 103"/>
        <p:cNvGrpSpPr/>
        <p:nvPr/>
      </p:nvGrpSpPr>
      <p:grpSpPr>
        <a:xfrm>
          <a:off x="0" y="0"/>
          <a:ext cx="0" cy="0"/>
          <a:chOff x="0" y="0"/>
          <a:chExt cx="0" cy="0"/>
        </a:xfrm>
      </p:grpSpPr>
      <p:sp>
        <p:nvSpPr>
          <p:cNvPr id="104" name="Shape 104"/>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05" name="Shape 105"/>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06" name="Shape 106"/>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07" name="Shape 107"/>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08" name="Shape 108"/>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09" name="Shape 109"/>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110" name="Shape 110"/>
        <p:cNvGrpSpPr/>
        <p:nvPr/>
      </p:nvGrpSpPr>
      <p:grpSpPr>
        <a:xfrm>
          <a:off x="0" y="0"/>
          <a:ext cx="0" cy="0"/>
          <a:chOff x="0" y="0"/>
          <a:chExt cx="0" cy="0"/>
        </a:xfrm>
      </p:grpSpPr>
      <p:sp>
        <p:nvSpPr>
          <p:cNvPr id="111" name="Shape 111"/>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12" name="Shape 112"/>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13" name="Shape 113"/>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14" name="Shape 114"/>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15" name="Shape 115"/>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116" name="Shape 116"/>
        <p:cNvGrpSpPr/>
        <p:nvPr/>
      </p:nvGrpSpPr>
      <p:grpSpPr>
        <a:xfrm>
          <a:off x="0" y="0"/>
          <a:ext cx="0" cy="0"/>
          <a:chOff x="0" y="0"/>
          <a:chExt cx="0" cy="0"/>
        </a:xfrm>
      </p:grpSpPr>
      <p:sp>
        <p:nvSpPr>
          <p:cNvPr id="117" name="Shape 117"/>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18" name="Shape 118"/>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19" name="Shape 119"/>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20" name="Shape 120"/>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121" name="Shape 121"/>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
        <p:nvSpPr>
          <p:cNvPr id="122" name="Shape 122"/>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123" name="Shape 123"/>
        <p:cNvGrpSpPr/>
        <p:nvPr/>
      </p:nvGrpSpPr>
      <p:grpSpPr>
        <a:xfrm>
          <a:off x="0" y="0"/>
          <a:ext cx="0" cy="0"/>
          <a:chOff x="0" y="0"/>
          <a:chExt cx="0" cy="0"/>
        </a:xfrm>
      </p:grpSpPr>
      <p:sp>
        <p:nvSpPr>
          <p:cNvPr id="124" name="Shape 124"/>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25" name="Shape 125"/>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26" name="Shape 126"/>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127" name="Shape 127"/>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128" name="Shape 128"/>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129" name="Shape 129"/>
        <p:cNvGrpSpPr/>
        <p:nvPr/>
      </p:nvGrpSpPr>
      <p:grpSpPr>
        <a:xfrm>
          <a:off x="0" y="0"/>
          <a:ext cx="0" cy="0"/>
          <a:chOff x="0" y="0"/>
          <a:chExt cx="0" cy="0"/>
        </a:xfrm>
      </p:grpSpPr>
      <p:sp>
        <p:nvSpPr>
          <p:cNvPr id="130" name="Shape 130"/>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31" name="Shape 131"/>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32" name="Shape 132"/>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133" name="Shape 133"/>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134" name="Shape 134"/>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137" name="Shape 137"/>
        <p:cNvGrpSpPr/>
        <p:nvPr/>
      </p:nvGrpSpPr>
      <p:grpSpPr>
        <a:xfrm>
          <a:off x="0" y="0"/>
          <a:ext cx="0" cy="0"/>
          <a:chOff x="0" y="0"/>
          <a:chExt cx="0" cy="0"/>
        </a:xfrm>
      </p:grpSpPr>
      <p:sp>
        <p:nvSpPr>
          <p:cNvPr id="138" name="Shape 138"/>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39" name="Shape 139"/>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140" name="Shape 140"/>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41" name="Shape 141"/>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42" name="Shape 142"/>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43" name="Shape 143"/>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44" name="Shape 144"/>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145" name="Shape 145"/>
        <p:cNvGrpSpPr/>
        <p:nvPr/>
      </p:nvGrpSpPr>
      <p:grpSpPr>
        <a:xfrm>
          <a:off x="0" y="0"/>
          <a:ext cx="0" cy="0"/>
          <a:chOff x="0" y="0"/>
          <a:chExt cx="0" cy="0"/>
        </a:xfrm>
      </p:grpSpPr>
      <p:sp>
        <p:nvSpPr>
          <p:cNvPr id="146" name="Shape 146"/>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47" name="Shape 147"/>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148" name="Shape 148"/>
        <p:cNvGrpSpPr/>
        <p:nvPr/>
      </p:nvGrpSpPr>
      <p:grpSpPr>
        <a:xfrm>
          <a:off x="0" y="0"/>
          <a:ext cx="0" cy="0"/>
          <a:chOff x="0" y="0"/>
          <a:chExt cx="0" cy="0"/>
        </a:xfrm>
      </p:grpSpPr>
      <p:sp>
        <p:nvSpPr>
          <p:cNvPr id="149" name="Shape 149"/>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50" name="Shape 150"/>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51" name="Shape 151"/>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Arial"/>
              <a:buNone/>
              <a:defRPr b="0" i="0" sz="1600" u="none" cap="none" strike="noStrike">
                <a:solidFill>
                  <a:schemeClr val="dk1"/>
                </a:solidFill>
                <a:latin typeface="Arial"/>
                <a:ea typeface="Arial"/>
                <a:cs typeface="Arial"/>
                <a:sym typeface="Arial"/>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
        <p:nvSpPr>
          <p:cNvPr id="152" name="Shape 152"/>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153" name="Shape 153"/>
        <p:cNvGrpSpPr/>
        <p:nvPr/>
      </p:nvGrpSpPr>
      <p:grpSpPr>
        <a:xfrm>
          <a:off x="0" y="0"/>
          <a:ext cx="0" cy="0"/>
          <a:chOff x="0" y="0"/>
          <a:chExt cx="0" cy="0"/>
        </a:xfrm>
      </p:grpSpPr>
      <p:sp>
        <p:nvSpPr>
          <p:cNvPr id="154" name="Shape 154"/>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55" name="Shape 155"/>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56" name="Shape 156"/>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57" name="Shape 157"/>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58" name="Shape 158"/>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59" name="Shape 159"/>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60" name="Shape 160"/>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161" name="Shape 161"/>
        <p:cNvGrpSpPr/>
        <p:nvPr/>
      </p:nvGrpSpPr>
      <p:grpSpPr>
        <a:xfrm>
          <a:off x="0" y="0"/>
          <a:ext cx="0" cy="0"/>
          <a:chOff x="0" y="0"/>
          <a:chExt cx="0" cy="0"/>
        </a:xfrm>
      </p:grpSpPr>
      <p:sp>
        <p:nvSpPr>
          <p:cNvPr id="162" name="Shape 162"/>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63" name="Shape 163"/>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64" name="Shape 164"/>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65" name="Shape 165"/>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66" name="Shape 166"/>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67" name="Shape 167"/>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68" name="Shape 168"/>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169" name="Shape 169"/>
        <p:cNvGrpSpPr/>
        <p:nvPr/>
      </p:nvGrpSpPr>
      <p:grpSpPr>
        <a:xfrm>
          <a:off x="0" y="0"/>
          <a:ext cx="0" cy="0"/>
          <a:chOff x="0" y="0"/>
          <a:chExt cx="0" cy="0"/>
        </a:xfrm>
      </p:grpSpPr>
      <p:sp>
        <p:nvSpPr>
          <p:cNvPr id="170" name="Shape 170"/>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171" name="Shape 171"/>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172" name="Shape 172"/>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173" name="Shape 173"/>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174" name="Shape 174"/>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75" name="Shape 175"/>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76" name="Shape 176"/>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77" name="Shape 177"/>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78" name="Shape 178"/>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79" name="Shape 179"/>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180" name="Shape 180"/>
        <p:cNvGrpSpPr/>
        <p:nvPr/>
      </p:nvGrpSpPr>
      <p:grpSpPr>
        <a:xfrm>
          <a:off x="0" y="0"/>
          <a:ext cx="0" cy="0"/>
          <a:chOff x="0" y="0"/>
          <a:chExt cx="0" cy="0"/>
        </a:xfrm>
      </p:grpSpPr>
      <p:sp>
        <p:nvSpPr>
          <p:cNvPr id="181" name="Shape 181"/>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82" name="Shape 18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83" name="Shape 18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84" name="Shape 18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85" name="Shape 185"/>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86" name="Shape 186"/>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187" name="Shape 187"/>
        <p:cNvGrpSpPr/>
        <p:nvPr/>
      </p:nvGrpSpPr>
      <p:grpSpPr>
        <a:xfrm>
          <a:off x="0" y="0"/>
          <a:ext cx="0" cy="0"/>
          <a:chOff x="0" y="0"/>
          <a:chExt cx="0" cy="0"/>
        </a:xfrm>
      </p:grpSpPr>
      <p:sp>
        <p:nvSpPr>
          <p:cNvPr id="188" name="Shape 188"/>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89" name="Shape 189"/>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90" name="Shape 190"/>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191" name="Shape 191"/>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192" name="Shape 192"/>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193" name="Shape 193"/>
        <p:cNvGrpSpPr/>
        <p:nvPr/>
      </p:nvGrpSpPr>
      <p:grpSpPr>
        <a:xfrm>
          <a:off x="0" y="0"/>
          <a:ext cx="0" cy="0"/>
          <a:chOff x="0" y="0"/>
          <a:chExt cx="0" cy="0"/>
        </a:xfrm>
      </p:grpSpPr>
      <p:sp>
        <p:nvSpPr>
          <p:cNvPr id="194" name="Shape 194"/>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Arial"/>
              <a:buNone/>
              <a:defRPr b="1" i="0" sz="2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195" name="Shape 195"/>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96" name="Shape 196"/>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Arial"/>
              <a:buNone/>
              <a:defRPr b="0" i="0" sz="1400" u="none" cap="none" strike="noStrike">
                <a:solidFill>
                  <a:schemeClr val="dk1"/>
                </a:solidFill>
                <a:latin typeface="Arial"/>
                <a:ea typeface="Arial"/>
                <a:cs typeface="Arial"/>
                <a:sym typeface="Arial"/>
              </a:defRPr>
            </a:lvl1pPr>
            <a:lvl2pPr indent="-12700" lvl="1" marL="457200" marR="0" rtl="0" algn="l">
              <a:spcBef>
                <a:spcPts val="200"/>
              </a:spcBef>
              <a:buClr>
                <a:schemeClr val="dk1"/>
              </a:buClr>
              <a:buSzPct val="91666"/>
              <a:buFont typeface="Arial"/>
              <a:buNone/>
              <a:defRPr b="0" i="0" sz="1200" u="none" cap="none" strike="noStrike">
                <a:solidFill>
                  <a:schemeClr val="dk1"/>
                </a:solidFill>
                <a:latin typeface="Arial"/>
                <a:ea typeface="Arial"/>
                <a:cs typeface="Arial"/>
                <a:sym typeface="Arial"/>
              </a:defRPr>
            </a:lvl2pPr>
            <a:lvl3pPr indent="-12700" lvl="2" marL="914400" marR="0" rtl="0" algn="l">
              <a:spcBef>
                <a:spcPts val="200"/>
              </a:spcBef>
              <a:buClr>
                <a:schemeClr val="dk1"/>
              </a:buClr>
              <a:buSzPct val="110000"/>
              <a:buFont typeface="Arial"/>
              <a:buNone/>
              <a:defRPr b="0" i="0" sz="1000" u="none" cap="none" strike="noStrike">
                <a:solidFill>
                  <a:schemeClr val="dk1"/>
                </a:solidFill>
                <a:latin typeface="Arial"/>
                <a:ea typeface="Arial"/>
                <a:cs typeface="Arial"/>
                <a:sym typeface="Arial"/>
              </a:defRPr>
            </a:lvl3pPr>
            <a:lvl4pPr indent="-12700" lvl="3" marL="1371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4pPr>
            <a:lvl5pPr indent="-12700" lvl="4" marL="18288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5pPr>
            <a:lvl6pPr indent="-12700" lvl="5" marL="22860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6pPr>
            <a:lvl7pPr indent="-12700" lvl="6" marL="27432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sp>
        <p:nvSpPr>
          <p:cNvPr id="197" name="Shape 197"/>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198" name="Shape 198"/>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199" name="Shape 199"/>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00" name="Shape 200"/>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01" name="Shape 201"/>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202" name="Shape 202"/>
        <p:cNvGrpSpPr/>
        <p:nvPr/>
      </p:nvGrpSpPr>
      <p:grpSpPr>
        <a:xfrm>
          <a:off x="0" y="0"/>
          <a:ext cx="0" cy="0"/>
          <a:chOff x="0" y="0"/>
          <a:chExt cx="0" cy="0"/>
        </a:xfrm>
      </p:grpSpPr>
      <p:sp>
        <p:nvSpPr>
          <p:cNvPr id="203" name="Shape 203"/>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04" name="Shape 204"/>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05" name="Shape 205"/>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06" name="Shape 20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207" name="Shape 207"/>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
        <p:nvSpPr>
          <p:cNvPr id="208" name="Shape 208"/>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209" name="Shape 209"/>
        <p:cNvGrpSpPr/>
        <p:nvPr/>
      </p:nvGrpSpPr>
      <p:grpSpPr>
        <a:xfrm>
          <a:off x="0" y="0"/>
          <a:ext cx="0" cy="0"/>
          <a:chOff x="0" y="0"/>
          <a:chExt cx="0" cy="0"/>
        </a:xfrm>
      </p:grpSpPr>
      <p:sp>
        <p:nvSpPr>
          <p:cNvPr id="210" name="Shape 210"/>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11" name="Shape 211"/>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12" name="Shape 212"/>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213" name="Shape 213"/>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214" name="Shape 214"/>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215" name="Shape 215"/>
        <p:cNvGrpSpPr/>
        <p:nvPr/>
      </p:nvGrpSpPr>
      <p:grpSpPr>
        <a:xfrm>
          <a:off x="0" y="0"/>
          <a:ext cx="0" cy="0"/>
          <a:chOff x="0" y="0"/>
          <a:chExt cx="0" cy="0"/>
        </a:xfrm>
      </p:grpSpPr>
      <p:sp>
        <p:nvSpPr>
          <p:cNvPr id="216" name="Shape 216"/>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17" name="Shape 217"/>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18" name="Shape 218"/>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219" name="Shape 219"/>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220" name="Shape 220"/>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223" name="Shape 223"/>
        <p:cNvGrpSpPr/>
        <p:nvPr/>
      </p:nvGrpSpPr>
      <p:grpSpPr>
        <a:xfrm>
          <a:off x="0" y="0"/>
          <a:ext cx="0" cy="0"/>
          <a:chOff x="0" y="0"/>
          <a:chExt cx="0" cy="0"/>
        </a:xfrm>
      </p:grpSpPr>
      <p:sp>
        <p:nvSpPr>
          <p:cNvPr id="224" name="Shape 224"/>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25" name="Shape 225"/>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226" name="Shape 226"/>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27" name="Shape 227"/>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28" name="Shape 228"/>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29" name="Shape 229"/>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30" name="Shape 230"/>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231" name="Shape 231"/>
        <p:cNvGrpSpPr/>
        <p:nvPr/>
      </p:nvGrpSpPr>
      <p:grpSpPr>
        <a:xfrm>
          <a:off x="0" y="0"/>
          <a:ext cx="0" cy="0"/>
          <a:chOff x="0" y="0"/>
          <a:chExt cx="0" cy="0"/>
        </a:xfrm>
      </p:grpSpPr>
      <p:sp>
        <p:nvSpPr>
          <p:cNvPr id="232" name="Shape 23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33" name="Shape 23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34" name="Shape 23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35" name="Shape 235"/>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36" name="Shape 236"/>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37" name="Shape 237"/>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38" name="Shape 238"/>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239" name="Shape 239"/>
        <p:cNvGrpSpPr/>
        <p:nvPr/>
      </p:nvGrpSpPr>
      <p:grpSpPr>
        <a:xfrm>
          <a:off x="0" y="0"/>
          <a:ext cx="0" cy="0"/>
          <a:chOff x="0" y="0"/>
          <a:chExt cx="0" cy="0"/>
        </a:xfrm>
      </p:grpSpPr>
      <p:sp>
        <p:nvSpPr>
          <p:cNvPr id="240" name="Shape 240"/>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41" name="Shape 241"/>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242" name="Shape 242"/>
        <p:cNvGrpSpPr/>
        <p:nvPr/>
      </p:nvGrpSpPr>
      <p:grpSpPr>
        <a:xfrm>
          <a:off x="0" y="0"/>
          <a:ext cx="0" cy="0"/>
          <a:chOff x="0" y="0"/>
          <a:chExt cx="0" cy="0"/>
        </a:xfrm>
      </p:grpSpPr>
      <p:sp>
        <p:nvSpPr>
          <p:cNvPr id="243" name="Shape 243"/>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44" name="Shape 244"/>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45" name="Shape 245"/>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Arial"/>
              <a:buNone/>
              <a:defRPr b="0" i="0" sz="1600" u="none" cap="none" strike="noStrike">
                <a:solidFill>
                  <a:schemeClr val="dk1"/>
                </a:solidFill>
                <a:latin typeface="Arial"/>
                <a:ea typeface="Arial"/>
                <a:cs typeface="Arial"/>
                <a:sym typeface="Arial"/>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
        <p:nvSpPr>
          <p:cNvPr id="246" name="Shape 246"/>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247" name="Shape 247"/>
        <p:cNvGrpSpPr/>
        <p:nvPr/>
      </p:nvGrpSpPr>
      <p:grpSpPr>
        <a:xfrm>
          <a:off x="0" y="0"/>
          <a:ext cx="0" cy="0"/>
          <a:chOff x="0" y="0"/>
          <a:chExt cx="0" cy="0"/>
        </a:xfrm>
      </p:grpSpPr>
      <p:sp>
        <p:nvSpPr>
          <p:cNvPr id="248" name="Shape 248"/>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49" name="Shape 249"/>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50" name="Shape 250"/>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51" name="Shape 251"/>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52" name="Shape 252"/>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53" name="Shape 253"/>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54" name="Shape 254"/>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255" name="Shape 255"/>
        <p:cNvGrpSpPr/>
        <p:nvPr/>
      </p:nvGrpSpPr>
      <p:grpSpPr>
        <a:xfrm>
          <a:off x="0" y="0"/>
          <a:ext cx="0" cy="0"/>
          <a:chOff x="0" y="0"/>
          <a:chExt cx="0" cy="0"/>
        </a:xfrm>
      </p:grpSpPr>
      <p:sp>
        <p:nvSpPr>
          <p:cNvPr id="256" name="Shape 256"/>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257" name="Shape 257"/>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258" name="Shape 258"/>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259" name="Shape 259"/>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260" name="Shape 260"/>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61" name="Shape 261"/>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62" name="Shape 262"/>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63" name="Shape 263"/>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64" name="Shape 264"/>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65" name="Shape 265"/>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266" name="Shape 266"/>
        <p:cNvGrpSpPr/>
        <p:nvPr/>
      </p:nvGrpSpPr>
      <p:grpSpPr>
        <a:xfrm>
          <a:off x="0" y="0"/>
          <a:ext cx="0" cy="0"/>
          <a:chOff x="0" y="0"/>
          <a:chExt cx="0" cy="0"/>
        </a:xfrm>
      </p:grpSpPr>
      <p:sp>
        <p:nvSpPr>
          <p:cNvPr id="267" name="Shape 267"/>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68" name="Shape 268"/>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69" name="Shape 269"/>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70" name="Shape 270"/>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71" name="Shape 271"/>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72" name="Shape 272"/>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273" name="Shape 273"/>
        <p:cNvGrpSpPr/>
        <p:nvPr/>
      </p:nvGrpSpPr>
      <p:grpSpPr>
        <a:xfrm>
          <a:off x="0" y="0"/>
          <a:ext cx="0" cy="0"/>
          <a:chOff x="0" y="0"/>
          <a:chExt cx="0" cy="0"/>
        </a:xfrm>
      </p:grpSpPr>
      <p:sp>
        <p:nvSpPr>
          <p:cNvPr id="274" name="Shape 274"/>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75" name="Shape 275"/>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76" name="Shape 276"/>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77" name="Shape 277"/>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78" name="Shape 278"/>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279" name="Shape 279"/>
        <p:cNvGrpSpPr/>
        <p:nvPr/>
      </p:nvGrpSpPr>
      <p:grpSpPr>
        <a:xfrm>
          <a:off x="0" y="0"/>
          <a:ext cx="0" cy="0"/>
          <a:chOff x="0" y="0"/>
          <a:chExt cx="0" cy="0"/>
        </a:xfrm>
      </p:grpSpPr>
      <p:sp>
        <p:nvSpPr>
          <p:cNvPr id="280" name="Shape 280"/>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Arial"/>
              <a:buNone/>
              <a:defRPr b="1" i="0" sz="2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81" name="Shape 281"/>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82" name="Shape 282"/>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Arial"/>
              <a:buNone/>
              <a:defRPr b="0" i="0" sz="1400" u="none" cap="none" strike="noStrike">
                <a:solidFill>
                  <a:schemeClr val="dk1"/>
                </a:solidFill>
                <a:latin typeface="Arial"/>
                <a:ea typeface="Arial"/>
                <a:cs typeface="Arial"/>
                <a:sym typeface="Arial"/>
              </a:defRPr>
            </a:lvl1pPr>
            <a:lvl2pPr indent="-12700" lvl="1" marL="457200" marR="0" rtl="0" algn="l">
              <a:spcBef>
                <a:spcPts val="200"/>
              </a:spcBef>
              <a:buClr>
                <a:schemeClr val="dk1"/>
              </a:buClr>
              <a:buSzPct val="91666"/>
              <a:buFont typeface="Arial"/>
              <a:buNone/>
              <a:defRPr b="0" i="0" sz="1200" u="none" cap="none" strike="noStrike">
                <a:solidFill>
                  <a:schemeClr val="dk1"/>
                </a:solidFill>
                <a:latin typeface="Arial"/>
                <a:ea typeface="Arial"/>
                <a:cs typeface="Arial"/>
                <a:sym typeface="Arial"/>
              </a:defRPr>
            </a:lvl2pPr>
            <a:lvl3pPr indent="-12700" lvl="2" marL="914400" marR="0" rtl="0" algn="l">
              <a:spcBef>
                <a:spcPts val="200"/>
              </a:spcBef>
              <a:buClr>
                <a:schemeClr val="dk1"/>
              </a:buClr>
              <a:buSzPct val="110000"/>
              <a:buFont typeface="Arial"/>
              <a:buNone/>
              <a:defRPr b="0" i="0" sz="1000" u="none" cap="none" strike="noStrike">
                <a:solidFill>
                  <a:schemeClr val="dk1"/>
                </a:solidFill>
                <a:latin typeface="Arial"/>
                <a:ea typeface="Arial"/>
                <a:cs typeface="Arial"/>
                <a:sym typeface="Arial"/>
              </a:defRPr>
            </a:lvl3pPr>
            <a:lvl4pPr indent="-12700" lvl="3" marL="1371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4pPr>
            <a:lvl5pPr indent="-12700" lvl="4" marL="18288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5pPr>
            <a:lvl6pPr indent="-12700" lvl="5" marL="22860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6pPr>
            <a:lvl7pPr indent="-12700" lvl="6" marL="27432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sp>
        <p:nvSpPr>
          <p:cNvPr id="283" name="Shape 283"/>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84" name="Shape 284"/>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85" name="Shape 285"/>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86" name="Shape 28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287" name="Shape 287"/>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288" name="Shape 288"/>
        <p:cNvGrpSpPr/>
        <p:nvPr/>
      </p:nvGrpSpPr>
      <p:grpSpPr>
        <a:xfrm>
          <a:off x="0" y="0"/>
          <a:ext cx="0" cy="0"/>
          <a:chOff x="0" y="0"/>
          <a:chExt cx="0" cy="0"/>
        </a:xfrm>
      </p:grpSpPr>
      <p:sp>
        <p:nvSpPr>
          <p:cNvPr id="289" name="Shape 28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290" name="Shape 29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291" name="Shape 29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292" name="Shape 29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293" name="Shape 293"/>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
        <p:nvSpPr>
          <p:cNvPr id="294" name="Shape 294"/>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295" name="Shape 295"/>
        <p:cNvGrpSpPr/>
        <p:nvPr/>
      </p:nvGrpSpPr>
      <p:grpSpPr>
        <a:xfrm>
          <a:off x="0" y="0"/>
          <a:ext cx="0" cy="0"/>
          <a:chOff x="0" y="0"/>
          <a:chExt cx="0" cy="0"/>
        </a:xfrm>
      </p:grpSpPr>
      <p:sp>
        <p:nvSpPr>
          <p:cNvPr id="296" name="Shape 296"/>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297" name="Shape 297"/>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298" name="Shape 298"/>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299" name="Shape 299"/>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00" name="Shape 300"/>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301" name="Shape 301"/>
        <p:cNvGrpSpPr/>
        <p:nvPr/>
      </p:nvGrpSpPr>
      <p:grpSpPr>
        <a:xfrm>
          <a:off x="0" y="0"/>
          <a:ext cx="0" cy="0"/>
          <a:chOff x="0" y="0"/>
          <a:chExt cx="0" cy="0"/>
        </a:xfrm>
      </p:grpSpPr>
      <p:sp>
        <p:nvSpPr>
          <p:cNvPr id="302" name="Shape 302"/>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03" name="Shape 303"/>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04" name="Shape 304"/>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05" name="Shape 305"/>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06" name="Shape 306"/>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309" name="Shape 309"/>
        <p:cNvGrpSpPr/>
        <p:nvPr/>
      </p:nvGrpSpPr>
      <p:grpSpPr>
        <a:xfrm>
          <a:off x="0" y="0"/>
          <a:ext cx="0" cy="0"/>
          <a:chOff x="0" y="0"/>
          <a:chExt cx="0" cy="0"/>
        </a:xfrm>
      </p:grpSpPr>
      <p:sp>
        <p:nvSpPr>
          <p:cNvPr id="310" name="Shape 310"/>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11" name="Shape 311"/>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312" name="Shape 31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13" name="Shape 31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14" name="Shape 31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15" name="Shape 315"/>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16" name="Shape 316"/>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317" name="Shape 317"/>
        <p:cNvGrpSpPr/>
        <p:nvPr/>
      </p:nvGrpSpPr>
      <p:grpSpPr>
        <a:xfrm>
          <a:off x="0" y="0"/>
          <a:ext cx="0" cy="0"/>
          <a:chOff x="0" y="0"/>
          <a:chExt cx="0" cy="0"/>
        </a:xfrm>
      </p:grpSpPr>
      <p:sp>
        <p:nvSpPr>
          <p:cNvPr id="318" name="Shape 318"/>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19" name="Shape 319"/>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20" name="Shape 320"/>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21" name="Shape 321"/>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22" name="Shape 322"/>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323" name="Shape 323"/>
        <p:cNvGrpSpPr/>
        <p:nvPr/>
      </p:nvGrpSpPr>
      <p:grpSpPr>
        <a:xfrm>
          <a:off x="0" y="0"/>
          <a:ext cx="0" cy="0"/>
          <a:chOff x="0" y="0"/>
          <a:chExt cx="0" cy="0"/>
        </a:xfrm>
      </p:grpSpPr>
      <p:sp>
        <p:nvSpPr>
          <p:cNvPr id="324" name="Shape 324"/>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25" name="Shape 325"/>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326" name="Shape 326"/>
        <p:cNvGrpSpPr/>
        <p:nvPr/>
      </p:nvGrpSpPr>
      <p:grpSpPr>
        <a:xfrm>
          <a:off x="0" y="0"/>
          <a:ext cx="0" cy="0"/>
          <a:chOff x="0" y="0"/>
          <a:chExt cx="0" cy="0"/>
        </a:xfrm>
      </p:grpSpPr>
      <p:sp>
        <p:nvSpPr>
          <p:cNvPr id="327" name="Shape 327"/>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28" name="Shape 328"/>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29" name="Shape 329"/>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Arial"/>
              <a:buNone/>
              <a:defRPr b="0" i="0" sz="1600" u="none" cap="none" strike="noStrike">
                <a:solidFill>
                  <a:schemeClr val="dk1"/>
                </a:solidFill>
                <a:latin typeface="Arial"/>
                <a:ea typeface="Arial"/>
                <a:cs typeface="Arial"/>
                <a:sym typeface="Arial"/>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
        <p:nvSpPr>
          <p:cNvPr id="330" name="Shape 330"/>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331" name="Shape 331"/>
        <p:cNvGrpSpPr/>
        <p:nvPr/>
      </p:nvGrpSpPr>
      <p:grpSpPr>
        <a:xfrm>
          <a:off x="0" y="0"/>
          <a:ext cx="0" cy="0"/>
          <a:chOff x="0" y="0"/>
          <a:chExt cx="0" cy="0"/>
        </a:xfrm>
      </p:grpSpPr>
      <p:sp>
        <p:nvSpPr>
          <p:cNvPr id="332" name="Shape 33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33" name="Shape 33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34" name="Shape 33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35" name="Shape 335"/>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36" name="Shape 336"/>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37" name="Shape 337"/>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38" name="Shape 338"/>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339" name="Shape 339"/>
        <p:cNvGrpSpPr/>
        <p:nvPr/>
      </p:nvGrpSpPr>
      <p:grpSpPr>
        <a:xfrm>
          <a:off x="0" y="0"/>
          <a:ext cx="0" cy="0"/>
          <a:chOff x="0" y="0"/>
          <a:chExt cx="0" cy="0"/>
        </a:xfrm>
      </p:grpSpPr>
      <p:sp>
        <p:nvSpPr>
          <p:cNvPr id="340" name="Shape 340"/>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41" name="Shape 341"/>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42" name="Shape 34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43" name="Shape 34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44" name="Shape 34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45" name="Shape 345"/>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46" name="Shape 346"/>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347" name="Shape 347"/>
        <p:cNvGrpSpPr/>
        <p:nvPr/>
      </p:nvGrpSpPr>
      <p:grpSpPr>
        <a:xfrm>
          <a:off x="0" y="0"/>
          <a:ext cx="0" cy="0"/>
          <a:chOff x="0" y="0"/>
          <a:chExt cx="0" cy="0"/>
        </a:xfrm>
      </p:grpSpPr>
      <p:sp>
        <p:nvSpPr>
          <p:cNvPr id="348" name="Shape 348"/>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349" name="Shape 349"/>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350" name="Shape 350"/>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351" name="Shape 351"/>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352" name="Shape 352"/>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53" name="Shape 353"/>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54" name="Shape 354"/>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55" name="Shape 355"/>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56" name="Shape 35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57" name="Shape 357"/>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358" name="Shape 358"/>
        <p:cNvGrpSpPr/>
        <p:nvPr/>
      </p:nvGrpSpPr>
      <p:grpSpPr>
        <a:xfrm>
          <a:off x="0" y="0"/>
          <a:ext cx="0" cy="0"/>
          <a:chOff x="0" y="0"/>
          <a:chExt cx="0" cy="0"/>
        </a:xfrm>
      </p:grpSpPr>
      <p:sp>
        <p:nvSpPr>
          <p:cNvPr id="359" name="Shape 359"/>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60" name="Shape 360"/>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61" name="Shape 361"/>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62" name="Shape 362"/>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63" name="Shape 363"/>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64" name="Shape 364"/>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365" name="Shape 365"/>
        <p:cNvGrpSpPr/>
        <p:nvPr/>
      </p:nvGrpSpPr>
      <p:grpSpPr>
        <a:xfrm>
          <a:off x="0" y="0"/>
          <a:ext cx="0" cy="0"/>
          <a:chOff x="0" y="0"/>
          <a:chExt cx="0" cy="0"/>
        </a:xfrm>
      </p:grpSpPr>
      <p:sp>
        <p:nvSpPr>
          <p:cNvPr id="366" name="Shape 366"/>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Arial"/>
              <a:buNone/>
              <a:defRPr b="1" i="0" sz="2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67" name="Shape 367"/>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68" name="Shape 368"/>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Arial"/>
              <a:buNone/>
              <a:defRPr b="0" i="0" sz="1400" u="none" cap="none" strike="noStrike">
                <a:solidFill>
                  <a:schemeClr val="dk1"/>
                </a:solidFill>
                <a:latin typeface="Arial"/>
                <a:ea typeface="Arial"/>
                <a:cs typeface="Arial"/>
                <a:sym typeface="Arial"/>
              </a:defRPr>
            </a:lvl1pPr>
            <a:lvl2pPr indent="-12700" lvl="1" marL="457200" marR="0" rtl="0" algn="l">
              <a:spcBef>
                <a:spcPts val="200"/>
              </a:spcBef>
              <a:buClr>
                <a:schemeClr val="dk1"/>
              </a:buClr>
              <a:buSzPct val="91666"/>
              <a:buFont typeface="Arial"/>
              <a:buNone/>
              <a:defRPr b="0" i="0" sz="1200" u="none" cap="none" strike="noStrike">
                <a:solidFill>
                  <a:schemeClr val="dk1"/>
                </a:solidFill>
                <a:latin typeface="Arial"/>
                <a:ea typeface="Arial"/>
                <a:cs typeface="Arial"/>
                <a:sym typeface="Arial"/>
              </a:defRPr>
            </a:lvl2pPr>
            <a:lvl3pPr indent="-12700" lvl="2" marL="914400" marR="0" rtl="0" algn="l">
              <a:spcBef>
                <a:spcPts val="200"/>
              </a:spcBef>
              <a:buClr>
                <a:schemeClr val="dk1"/>
              </a:buClr>
              <a:buSzPct val="110000"/>
              <a:buFont typeface="Arial"/>
              <a:buNone/>
              <a:defRPr b="0" i="0" sz="1000" u="none" cap="none" strike="noStrike">
                <a:solidFill>
                  <a:schemeClr val="dk1"/>
                </a:solidFill>
                <a:latin typeface="Arial"/>
                <a:ea typeface="Arial"/>
                <a:cs typeface="Arial"/>
                <a:sym typeface="Arial"/>
              </a:defRPr>
            </a:lvl3pPr>
            <a:lvl4pPr indent="-12700" lvl="3" marL="1371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4pPr>
            <a:lvl5pPr indent="-12700" lvl="4" marL="18288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5pPr>
            <a:lvl6pPr indent="-12700" lvl="5" marL="22860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6pPr>
            <a:lvl7pPr indent="-12700" lvl="6" marL="27432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sp>
        <p:nvSpPr>
          <p:cNvPr id="369" name="Shape 36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70" name="Shape 37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71" name="Shape 37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72" name="Shape 37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373" name="Shape 37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374" name="Shape 374"/>
        <p:cNvGrpSpPr/>
        <p:nvPr/>
      </p:nvGrpSpPr>
      <p:grpSpPr>
        <a:xfrm>
          <a:off x="0" y="0"/>
          <a:ext cx="0" cy="0"/>
          <a:chOff x="0" y="0"/>
          <a:chExt cx="0" cy="0"/>
        </a:xfrm>
      </p:grpSpPr>
      <p:sp>
        <p:nvSpPr>
          <p:cNvPr id="375" name="Shape 375"/>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76" name="Shape 376"/>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77" name="Shape 377"/>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378" name="Shape 378"/>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379" name="Shape 379"/>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
        <p:nvSpPr>
          <p:cNvPr id="380" name="Shape 380"/>
          <p:cNvSpPr txBox="1"/>
          <p:nvPr>
            <p:ph idx="12" type="sldNum"/>
          </p:nvPr>
        </p:nvSpPr>
        <p:spPr>
          <a:xfrm>
            <a:off x="8556783" y="47498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381" name="Shape 381"/>
        <p:cNvGrpSpPr/>
        <p:nvPr/>
      </p:nvGrpSpPr>
      <p:grpSpPr>
        <a:xfrm>
          <a:off x="0" y="0"/>
          <a:ext cx="0" cy="0"/>
          <a:chOff x="0" y="0"/>
          <a:chExt cx="0" cy="0"/>
        </a:xfrm>
      </p:grpSpPr>
      <p:sp>
        <p:nvSpPr>
          <p:cNvPr id="382" name="Shape 382"/>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83" name="Shape 383"/>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84" name="Shape 384"/>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85" name="Shape 385"/>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86" name="Shape 386"/>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387" name="Shape 387"/>
        <p:cNvGrpSpPr/>
        <p:nvPr/>
      </p:nvGrpSpPr>
      <p:grpSpPr>
        <a:xfrm>
          <a:off x="0" y="0"/>
          <a:ext cx="0" cy="0"/>
          <a:chOff x="0" y="0"/>
          <a:chExt cx="0" cy="0"/>
        </a:xfrm>
      </p:grpSpPr>
      <p:sp>
        <p:nvSpPr>
          <p:cNvPr id="388" name="Shape 388"/>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89" name="Shape 389"/>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390" name="Shape 390"/>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91" name="Shape 391"/>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392" name="Shape 392"/>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394" name="Shape 394"/>
        <p:cNvGrpSpPr/>
        <p:nvPr/>
      </p:nvGrpSpPr>
      <p:grpSpPr>
        <a:xfrm>
          <a:off x="0" y="0"/>
          <a:ext cx="0" cy="0"/>
          <a:chOff x="0" y="0"/>
          <a:chExt cx="0" cy="0"/>
        </a:xfrm>
      </p:grpSpPr>
      <p:sp>
        <p:nvSpPr>
          <p:cNvPr id="395" name="Shape 395"/>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396" name="Shape 396"/>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397" name="Shape 397"/>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398" name="Shape 398"/>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399" name="Shape 399"/>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00" name="Shape 400"/>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01" name="Shape 401"/>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402" name="Shape 402"/>
        <p:cNvGrpSpPr/>
        <p:nvPr/>
      </p:nvGrpSpPr>
      <p:grpSpPr>
        <a:xfrm>
          <a:off x="0" y="0"/>
          <a:ext cx="0" cy="0"/>
          <a:chOff x="0" y="0"/>
          <a:chExt cx="0" cy="0"/>
        </a:xfrm>
      </p:grpSpPr>
      <p:sp>
        <p:nvSpPr>
          <p:cNvPr id="403" name="Shape 403"/>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404" name="Shape 404"/>
        <p:cNvGrpSpPr/>
        <p:nvPr/>
      </p:nvGrpSpPr>
      <p:grpSpPr>
        <a:xfrm>
          <a:off x="0" y="0"/>
          <a:ext cx="0" cy="0"/>
          <a:chOff x="0" y="0"/>
          <a:chExt cx="0" cy="0"/>
        </a:xfrm>
      </p:grpSpPr>
      <p:sp>
        <p:nvSpPr>
          <p:cNvPr id="405" name="Shape 405"/>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06" name="Shape 406"/>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07" name="Shape 407"/>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Arial"/>
              <a:buNone/>
              <a:defRPr b="0" i="0" sz="1600" u="none" cap="none" strike="noStrike">
                <a:solidFill>
                  <a:schemeClr val="dk1"/>
                </a:solidFill>
                <a:latin typeface="Arial"/>
                <a:ea typeface="Arial"/>
                <a:cs typeface="Arial"/>
                <a:sym typeface="Arial"/>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408" name="Shape 408"/>
        <p:cNvGrpSpPr/>
        <p:nvPr/>
      </p:nvGrpSpPr>
      <p:grpSpPr>
        <a:xfrm>
          <a:off x="0" y="0"/>
          <a:ext cx="0" cy="0"/>
          <a:chOff x="0" y="0"/>
          <a:chExt cx="0" cy="0"/>
        </a:xfrm>
      </p:grpSpPr>
      <p:sp>
        <p:nvSpPr>
          <p:cNvPr id="409" name="Shape 40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10" name="Shape 41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11" name="Shape 41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12" name="Shape 412"/>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13" name="Shape 413"/>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14" name="Shape 414"/>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15" name="Shape 415"/>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416" name="Shape 416"/>
        <p:cNvGrpSpPr/>
        <p:nvPr/>
      </p:nvGrpSpPr>
      <p:grpSpPr>
        <a:xfrm>
          <a:off x="0" y="0"/>
          <a:ext cx="0" cy="0"/>
          <a:chOff x="0" y="0"/>
          <a:chExt cx="0" cy="0"/>
        </a:xfrm>
      </p:grpSpPr>
      <p:sp>
        <p:nvSpPr>
          <p:cNvPr id="417" name="Shape 417"/>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18" name="Shape 418"/>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19" name="Shape 41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20" name="Shape 42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21" name="Shape 42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22" name="Shape 42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23" name="Shape 42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424" name="Shape 424"/>
        <p:cNvGrpSpPr/>
        <p:nvPr/>
      </p:nvGrpSpPr>
      <p:grpSpPr>
        <a:xfrm>
          <a:off x="0" y="0"/>
          <a:ext cx="0" cy="0"/>
          <a:chOff x="0" y="0"/>
          <a:chExt cx="0" cy="0"/>
        </a:xfrm>
      </p:grpSpPr>
      <p:sp>
        <p:nvSpPr>
          <p:cNvPr id="425" name="Shape 425"/>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426" name="Shape 426"/>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427" name="Shape 427"/>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428" name="Shape 428"/>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429" name="Shape 429"/>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30" name="Shape 430"/>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31" name="Shape 431"/>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32" name="Shape 432"/>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33" name="Shape 433"/>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34" name="Shape 434"/>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435" name="Shape 435"/>
        <p:cNvGrpSpPr/>
        <p:nvPr/>
      </p:nvGrpSpPr>
      <p:grpSpPr>
        <a:xfrm>
          <a:off x="0" y="0"/>
          <a:ext cx="0" cy="0"/>
          <a:chOff x="0" y="0"/>
          <a:chExt cx="0" cy="0"/>
        </a:xfrm>
      </p:grpSpPr>
      <p:sp>
        <p:nvSpPr>
          <p:cNvPr id="436" name="Shape 436"/>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37" name="Shape 437"/>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38" name="Shape 438"/>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39" name="Shape 439"/>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40" name="Shape 440"/>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41" name="Shape 441"/>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442" name="Shape 442"/>
        <p:cNvGrpSpPr/>
        <p:nvPr/>
      </p:nvGrpSpPr>
      <p:grpSpPr>
        <a:xfrm>
          <a:off x="0" y="0"/>
          <a:ext cx="0" cy="0"/>
          <a:chOff x="0" y="0"/>
          <a:chExt cx="0" cy="0"/>
        </a:xfrm>
      </p:grpSpPr>
      <p:sp>
        <p:nvSpPr>
          <p:cNvPr id="443" name="Shape 443"/>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44" name="Shape 444"/>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45" name="Shape 445"/>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46" name="Shape 44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47" name="Shape 447"/>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448" name="Shape 448"/>
        <p:cNvGrpSpPr/>
        <p:nvPr/>
      </p:nvGrpSpPr>
      <p:grpSpPr>
        <a:xfrm>
          <a:off x="0" y="0"/>
          <a:ext cx="0" cy="0"/>
          <a:chOff x="0" y="0"/>
          <a:chExt cx="0" cy="0"/>
        </a:xfrm>
      </p:grpSpPr>
      <p:sp>
        <p:nvSpPr>
          <p:cNvPr id="449" name="Shape 449"/>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Arial"/>
              <a:buNone/>
              <a:defRPr b="1" i="0" sz="2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50" name="Shape 450"/>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51" name="Shape 451"/>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Arial"/>
              <a:buNone/>
              <a:defRPr b="0" i="0" sz="1400" u="none" cap="none" strike="noStrike">
                <a:solidFill>
                  <a:schemeClr val="dk1"/>
                </a:solidFill>
                <a:latin typeface="Arial"/>
                <a:ea typeface="Arial"/>
                <a:cs typeface="Arial"/>
                <a:sym typeface="Arial"/>
              </a:defRPr>
            </a:lvl1pPr>
            <a:lvl2pPr indent="-12700" lvl="1" marL="457200" marR="0" rtl="0" algn="l">
              <a:spcBef>
                <a:spcPts val="200"/>
              </a:spcBef>
              <a:buClr>
                <a:schemeClr val="dk1"/>
              </a:buClr>
              <a:buSzPct val="91666"/>
              <a:buFont typeface="Arial"/>
              <a:buNone/>
              <a:defRPr b="0" i="0" sz="1200" u="none" cap="none" strike="noStrike">
                <a:solidFill>
                  <a:schemeClr val="dk1"/>
                </a:solidFill>
                <a:latin typeface="Arial"/>
                <a:ea typeface="Arial"/>
                <a:cs typeface="Arial"/>
                <a:sym typeface="Arial"/>
              </a:defRPr>
            </a:lvl2pPr>
            <a:lvl3pPr indent="-12700" lvl="2" marL="914400" marR="0" rtl="0" algn="l">
              <a:spcBef>
                <a:spcPts val="200"/>
              </a:spcBef>
              <a:buClr>
                <a:schemeClr val="dk1"/>
              </a:buClr>
              <a:buSzPct val="110000"/>
              <a:buFont typeface="Arial"/>
              <a:buNone/>
              <a:defRPr b="0" i="0" sz="1000" u="none" cap="none" strike="noStrike">
                <a:solidFill>
                  <a:schemeClr val="dk1"/>
                </a:solidFill>
                <a:latin typeface="Arial"/>
                <a:ea typeface="Arial"/>
                <a:cs typeface="Arial"/>
                <a:sym typeface="Arial"/>
              </a:defRPr>
            </a:lvl3pPr>
            <a:lvl4pPr indent="-12700" lvl="3" marL="1371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4pPr>
            <a:lvl5pPr indent="-12700" lvl="4" marL="18288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5pPr>
            <a:lvl6pPr indent="-12700" lvl="5" marL="22860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6pPr>
            <a:lvl7pPr indent="-12700" lvl="6" marL="27432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sp>
        <p:nvSpPr>
          <p:cNvPr id="452" name="Shape 45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53" name="Shape 45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54" name="Shape 45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55" name="Shape 455"/>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56" name="Shape 456"/>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457" name="Shape 457"/>
        <p:cNvGrpSpPr/>
        <p:nvPr/>
      </p:nvGrpSpPr>
      <p:grpSpPr>
        <a:xfrm>
          <a:off x="0" y="0"/>
          <a:ext cx="0" cy="0"/>
          <a:chOff x="0" y="0"/>
          <a:chExt cx="0" cy="0"/>
        </a:xfrm>
      </p:grpSpPr>
      <p:sp>
        <p:nvSpPr>
          <p:cNvPr id="458" name="Shape 458"/>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59" name="Shape 459"/>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60" name="Shape 460"/>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61" name="Shape 461"/>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462" name="Shape 462"/>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463" name="Shape 463"/>
        <p:cNvGrpSpPr/>
        <p:nvPr/>
      </p:nvGrpSpPr>
      <p:grpSpPr>
        <a:xfrm>
          <a:off x="0" y="0"/>
          <a:ext cx="0" cy="0"/>
          <a:chOff x="0" y="0"/>
          <a:chExt cx="0" cy="0"/>
        </a:xfrm>
      </p:grpSpPr>
      <p:sp>
        <p:nvSpPr>
          <p:cNvPr id="464" name="Shape 464"/>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65" name="Shape 465"/>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66" name="Shape 466"/>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467" name="Shape 467"/>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468" name="Shape 468"/>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469" name="Shape 469"/>
        <p:cNvGrpSpPr/>
        <p:nvPr/>
      </p:nvGrpSpPr>
      <p:grpSpPr>
        <a:xfrm>
          <a:off x="0" y="0"/>
          <a:ext cx="0" cy="0"/>
          <a:chOff x="0" y="0"/>
          <a:chExt cx="0" cy="0"/>
        </a:xfrm>
      </p:grpSpPr>
      <p:sp>
        <p:nvSpPr>
          <p:cNvPr id="470" name="Shape 470"/>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71" name="Shape 471"/>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72" name="Shape 472"/>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473" name="Shape 473"/>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474" name="Shape 474"/>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476" name="Shape 476"/>
        <p:cNvGrpSpPr/>
        <p:nvPr/>
      </p:nvGrpSpPr>
      <p:grpSpPr>
        <a:xfrm>
          <a:off x="0" y="0"/>
          <a:ext cx="0" cy="0"/>
          <a:chOff x="0" y="0"/>
          <a:chExt cx="0" cy="0"/>
        </a:xfrm>
      </p:grpSpPr>
      <p:sp>
        <p:nvSpPr>
          <p:cNvPr id="477" name="Shape 477"/>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78" name="Shape 478"/>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479" name="Shape 47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80" name="Shape 48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81" name="Shape 48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82" name="Shape 48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83" name="Shape 48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484" name="Shape 484"/>
        <p:cNvGrpSpPr/>
        <p:nvPr/>
      </p:nvGrpSpPr>
      <p:grpSpPr>
        <a:xfrm>
          <a:off x="0" y="0"/>
          <a:ext cx="0" cy="0"/>
          <a:chOff x="0" y="0"/>
          <a:chExt cx="0" cy="0"/>
        </a:xfrm>
      </p:grpSpPr>
      <p:sp>
        <p:nvSpPr>
          <p:cNvPr id="485" name="Shape 485"/>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486" name="Shape 486"/>
        <p:cNvGrpSpPr/>
        <p:nvPr/>
      </p:nvGrpSpPr>
      <p:grpSpPr>
        <a:xfrm>
          <a:off x="0" y="0"/>
          <a:ext cx="0" cy="0"/>
          <a:chOff x="0" y="0"/>
          <a:chExt cx="0" cy="0"/>
        </a:xfrm>
      </p:grpSpPr>
      <p:sp>
        <p:nvSpPr>
          <p:cNvPr id="487" name="Shape 487"/>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88" name="Shape 488"/>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89" name="Shape 489"/>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Arial"/>
              <a:buNone/>
              <a:defRPr b="0" i="0" sz="1600" u="none" cap="none" strike="noStrike">
                <a:solidFill>
                  <a:schemeClr val="dk1"/>
                </a:solidFill>
                <a:latin typeface="Arial"/>
                <a:ea typeface="Arial"/>
                <a:cs typeface="Arial"/>
                <a:sym typeface="Arial"/>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490" name="Shape 490"/>
        <p:cNvGrpSpPr/>
        <p:nvPr/>
      </p:nvGrpSpPr>
      <p:grpSpPr>
        <a:xfrm>
          <a:off x="0" y="0"/>
          <a:ext cx="0" cy="0"/>
          <a:chOff x="0" y="0"/>
          <a:chExt cx="0" cy="0"/>
        </a:xfrm>
      </p:grpSpPr>
      <p:sp>
        <p:nvSpPr>
          <p:cNvPr id="491" name="Shape 491"/>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492" name="Shape 492"/>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493" name="Shape 493"/>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494" name="Shape 494"/>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495" name="Shape 495"/>
          <p:cNvSpPr txBox="1"/>
          <p:nvPr>
            <p:ph idx="1" type="body"/>
          </p:nvPr>
        </p:nvSpPr>
        <p:spPr>
          <a:xfrm>
            <a:off x="685800" y="1326290"/>
            <a:ext cx="7467599" cy="318855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496" name="Shape 49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497" name="Shape 497"/>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498" name="Shape 498"/>
        <p:cNvGrpSpPr/>
        <p:nvPr/>
      </p:nvGrpSpPr>
      <p:grpSpPr>
        <a:xfrm>
          <a:off x="0" y="0"/>
          <a:ext cx="0" cy="0"/>
          <a:chOff x="0" y="0"/>
          <a:chExt cx="0" cy="0"/>
        </a:xfrm>
      </p:grpSpPr>
      <p:sp>
        <p:nvSpPr>
          <p:cNvPr id="499" name="Shape 499"/>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00" name="Shape 500"/>
          <p:cNvSpPr txBox="1"/>
          <p:nvPr>
            <p:ph idx="1" type="body"/>
          </p:nvPr>
        </p:nvSpPr>
        <p:spPr>
          <a:xfrm>
            <a:off x="685800" y="1326290"/>
            <a:ext cx="7467599" cy="3394709"/>
          </a:xfrm>
          <a:prstGeom prst="rect">
            <a:avLst/>
          </a:prstGeom>
          <a:noFill/>
          <a:ln>
            <a:noFill/>
          </a:ln>
        </p:spPr>
        <p:txBody>
          <a:bodyPr anchorCtr="0" anchor="t" bIns="68575" lIns="68575" rIns="68575" tIns="68575"/>
          <a:lstStyle>
            <a:lvl1pPr indent="-215900" lvl="0" marL="342900" marR="0" rtl="0" algn="l">
              <a:lnSpc>
                <a:spcPct val="110000"/>
              </a:lnSpc>
              <a:spcBef>
                <a:spcPts val="400"/>
              </a:spcBef>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177800" lvl="1" marL="685800" marR="0" rtl="0" algn="l">
              <a:lnSpc>
                <a:spcPct val="110000"/>
              </a:lnSpc>
              <a:spcBef>
                <a:spcPts val="400"/>
              </a:spcBef>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139700" lvl="2" marL="9779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152400" lvl="3"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76200" lvl="4" marL="1257300" marR="0" rtl="0" algn="l">
              <a:lnSpc>
                <a:spcPct val="110000"/>
              </a:lnSpc>
              <a:spcBef>
                <a:spcPts val="300"/>
              </a:spcBef>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01" name="Shape 501"/>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502" name="Shape 502"/>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03" name="Shape 503"/>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04" name="Shape 504"/>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505" name="Shape 505"/>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506" name="Shape 506"/>
        <p:cNvGrpSpPr/>
        <p:nvPr/>
      </p:nvGrpSpPr>
      <p:grpSpPr>
        <a:xfrm>
          <a:off x="0" y="0"/>
          <a:ext cx="0" cy="0"/>
          <a:chOff x="0" y="0"/>
          <a:chExt cx="0" cy="0"/>
        </a:xfrm>
      </p:grpSpPr>
      <p:sp>
        <p:nvSpPr>
          <p:cNvPr id="507" name="Shape 507"/>
          <p:cNvSpPr txBox="1"/>
          <p:nvPr>
            <p:ph idx="1" type="body"/>
          </p:nvPr>
        </p:nvSpPr>
        <p:spPr>
          <a:xfrm>
            <a:off x="457200" y="1151334"/>
            <a:ext cx="4040187"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508" name="Shape 508"/>
          <p:cNvSpPr txBox="1"/>
          <p:nvPr>
            <p:ph idx="2" type="body"/>
          </p:nvPr>
        </p:nvSpPr>
        <p:spPr>
          <a:xfrm>
            <a:off x="457200" y="1631156"/>
            <a:ext cx="4040187"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509" name="Shape 509"/>
          <p:cNvSpPr txBox="1"/>
          <p:nvPr>
            <p:ph idx="3" type="body"/>
          </p:nvPr>
        </p:nvSpPr>
        <p:spPr>
          <a:xfrm>
            <a:off x="4645026" y="1151334"/>
            <a:ext cx="4041774" cy="479822"/>
          </a:xfrm>
          <a:prstGeom prst="rect">
            <a:avLst/>
          </a:prstGeom>
          <a:noFill/>
          <a:ln>
            <a:noFill/>
          </a:ln>
        </p:spPr>
        <p:txBody>
          <a:bodyPr anchorCtr="0" anchor="b" bIns="68575" lIns="68575" rIns="68575" tIns="68575"/>
          <a:lstStyle>
            <a:lvl1pPr indent="0" lvl="0" marL="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1pPr>
            <a:lvl2pPr indent="-12700" lvl="1" marL="457200" marR="0" rtl="0" algn="l">
              <a:spcBef>
                <a:spcPts val="400"/>
              </a:spcBef>
              <a:buClr>
                <a:schemeClr val="dk1"/>
              </a:buClr>
              <a:buSzPct val="55000"/>
              <a:buFont typeface="Arial"/>
              <a:buNone/>
              <a:defRPr b="1" i="0" sz="2000" u="none" cap="none" strike="noStrike">
                <a:solidFill>
                  <a:schemeClr val="dk1"/>
                </a:solidFill>
                <a:latin typeface="Arial"/>
                <a:ea typeface="Arial"/>
                <a:cs typeface="Arial"/>
                <a:sym typeface="Arial"/>
              </a:defRPr>
            </a:lvl2pPr>
            <a:lvl3pPr indent="-12700" lvl="2" marL="914400" marR="0" rtl="0" algn="l">
              <a:spcBef>
                <a:spcPts val="400"/>
              </a:spcBef>
              <a:buClr>
                <a:schemeClr val="dk1"/>
              </a:buClr>
              <a:buSzPct val="61111"/>
              <a:buFont typeface="Arial"/>
              <a:buNone/>
              <a:defRPr b="1" i="0" sz="1800" u="none" cap="none" strike="noStrike">
                <a:solidFill>
                  <a:schemeClr val="dk1"/>
                </a:solidFill>
                <a:latin typeface="Arial"/>
                <a:ea typeface="Arial"/>
                <a:cs typeface="Arial"/>
                <a:sym typeface="Arial"/>
              </a:defRPr>
            </a:lvl3pPr>
            <a:lvl4pPr indent="-12700" lvl="3" marL="1371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4pPr>
            <a:lvl5pPr indent="-12700" lvl="4" marL="18288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5pPr>
            <a:lvl6pPr indent="-12700" lvl="5" marL="22860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6pPr>
            <a:lvl7pPr indent="-12700" lvl="6" marL="27432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7pPr>
            <a:lvl8pPr indent="-12700" lvl="7" marL="32004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8pPr>
            <a:lvl9pPr indent="-12700" lvl="8" marL="3657600" marR="0" rtl="0" algn="l">
              <a:spcBef>
                <a:spcPts val="300"/>
              </a:spcBef>
              <a:buClr>
                <a:schemeClr val="dk1"/>
              </a:buClr>
              <a:buSzPct val="68750"/>
              <a:buFont typeface="Arial"/>
              <a:buNone/>
              <a:defRPr b="1" i="0" sz="1600" u="none" cap="none" strike="noStrike">
                <a:solidFill>
                  <a:schemeClr val="dk1"/>
                </a:solidFill>
                <a:latin typeface="Arial"/>
                <a:ea typeface="Arial"/>
                <a:cs typeface="Arial"/>
                <a:sym typeface="Arial"/>
              </a:defRPr>
            </a:lvl9pPr>
          </a:lstStyle>
          <a:p/>
        </p:txBody>
      </p:sp>
      <p:sp>
        <p:nvSpPr>
          <p:cNvPr id="510" name="Shape 510"/>
          <p:cNvSpPr txBox="1"/>
          <p:nvPr>
            <p:ph idx="4" type="body"/>
          </p:nvPr>
        </p:nvSpPr>
        <p:spPr>
          <a:xfrm>
            <a:off x="4645026" y="1631156"/>
            <a:ext cx="4041774" cy="2963465"/>
          </a:xfrm>
          <a:prstGeom prst="rect">
            <a:avLst/>
          </a:prstGeom>
          <a:noFill/>
          <a:ln>
            <a:noFill/>
          </a:ln>
        </p:spPr>
        <p:txBody>
          <a:bodyPr anchorCtr="0" anchor="t" bIns="68575" lIns="68575" rIns="68575" tIns="68575"/>
          <a:lstStyle>
            <a:lvl1pPr indent="-190500" lvl="0" marL="3429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65100" lvl="1" marL="736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27000" lvl="2" marL="1143000" marR="0" rtl="0" algn="l">
              <a:spcBef>
                <a:spcPts val="40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39700" lvl="3" marL="1600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39700" lvl="5" marL="25146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39700" lvl="6" marL="29718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39700" lvl="7" marL="34290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39700" lvl="8" marL="3886200" marR="0" rtl="0" algn="l">
              <a:spcBef>
                <a:spcPts val="300"/>
              </a:spcBef>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511" name="Shape 511"/>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12" name="Shape 512"/>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513" name="Shape 513"/>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14" name="Shape 514"/>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15" name="Shape 515"/>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516" name="Shape 516"/>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517" name="Shape 517"/>
        <p:cNvGrpSpPr/>
        <p:nvPr/>
      </p:nvGrpSpPr>
      <p:grpSpPr>
        <a:xfrm>
          <a:off x="0" y="0"/>
          <a:ext cx="0" cy="0"/>
          <a:chOff x="0" y="0"/>
          <a:chExt cx="0" cy="0"/>
        </a:xfrm>
      </p:grpSpPr>
      <p:sp>
        <p:nvSpPr>
          <p:cNvPr id="518" name="Shape 518"/>
          <p:cNvSpPr txBox="1"/>
          <p:nvPr>
            <p:ph type="title"/>
          </p:nvPr>
        </p:nvSpPr>
        <p:spPr>
          <a:xfrm>
            <a:off x="685800" y="514350"/>
            <a:ext cx="7467599" cy="555497"/>
          </a:xfrm>
          <a:prstGeom prst="rect">
            <a:avLst/>
          </a:prstGeom>
          <a:noFill/>
          <a:ln>
            <a:noFill/>
          </a:ln>
        </p:spPr>
        <p:txBody>
          <a:bodyPr anchorCtr="0" anchor="t" bIns="68575" lIns="68575" rIns="68575" tIns="68575"/>
          <a:lstStyle>
            <a:lvl1pPr indent="0" lvl="0" marL="0" marR="0" rtl="0" algn="l">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19" name="Shape 51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520" name="Shape 52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21" name="Shape 52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22" name="Shape 52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523" name="Shape 52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524" name="Shape 524"/>
        <p:cNvGrpSpPr/>
        <p:nvPr/>
      </p:nvGrpSpPr>
      <p:grpSpPr>
        <a:xfrm>
          <a:off x="0" y="0"/>
          <a:ext cx="0" cy="0"/>
          <a:chOff x="0" y="0"/>
          <a:chExt cx="0" cy="0"/>
        </a:xfrm>
      </p:grpSpPr>
      <p:sp>
        <p:nvSpPr>
          <p:cNvPr id="525" name="Shape 525"/>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526" name="Shape 526"/>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27" name="Shape 527"/>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28" name="Shape 528"/>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529" name="Shape 529"/>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530" name="Shape 530"/>
        <p:cNvGrpSpPr/>
        <p:nvPr/>
      </p:nvGrpSpPr>
      <p:grpSpPr>
        <a:xfrm>
          <a:off x="0" y="0"/>
          <a:ext cx="0" cy="0"/>
          <a:chOff x="0" y="0"/>
          <a:chExt cx="0" cy="0"/>
        </a:xfrm>
      </p:grpSpPr>
      <p:sp>
        <p:nvSpPr>
          <p:cNvPr id="531" name="Shape 531"/>
          <p:cNvSpPr txBox="1"/>
          <p:nvPr>
            <p:ph type="title"/>
          </p:nvPr>
        </p:nvSpPr>
        <p:spPr>
          <a:xfrm>
            <a:off x="457201" y="410765"/>
            <a:ext cx="3008313" cy="871538"/>
          </a:xfrm>
          <a:prstGeom prst="rect">
            <a:avLst/>
          </a:prstGeom>
          <a:noFill/>
          <a:ln>
            <a:noFill/>
          </a:ln>
        </p:spPr>
        <p:txBody>
          <a:bodyPr anchorCtr="0" anchor="b" bIns="68575" lIns="68575" rIns="68575" tIns="68575"/>
          <a:lstStyle>
            <a:lvl1pPr indent="0" lvl="0" marL="0" marR="0" rtl="0" algn="l">
              <a:spcBef>
                <a:spcPts val="0"/>
              </a:spcBef>
              <a:buClr>
                <a:schemeClr val="dk1"/>
              </a:buClr>
              <a:buSzPct val="55000"/>
              <a:buFont typeface="Arial"/>
              <a:buNone/>
              <a:defRPr b="1" i="0" sz="2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32" name="Shape 532"/>
          <p:cNvSpPr txBox="1"/>
          <p:nvPr>
            <p:ph idx="1" type="body"/>
          </p:nvPr>
        </p:nvSpPr>
        <p:spPr>
          <a:xfrm>
            <a:off x="3575049" y="410766"/>
            <a:ext cx="5111750" cy="4104084"/>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33" name="Shape 533"/>
          <p:cNvSpPr txBox="1"/>
          <p:nvPr>
            <p:ph idx="2" type="body"/>
          </p:nvPr>
        </p:nvSpPr>
        <p:spPr>
          <a:xfrm>
            <a:off x="457201" y="1282303"/>
            <a:ext cx="3008313" cy="3232547"/>
          </a:xfrm>
          <a:prstGeom prst="rect">
            <a:avLst/>
          </a:prstGeom>
          <a:noFill/>
          <a:ln>
            <a:noFill/>
          </a:ln>
        </p:spPr>
        <p:txBody>
          <a:bodyPr anchorCtr="0" anchor="t" bIns="68575" lIns="68575" rIns="68575" tIns="68575"/>
          <a:lstStyle>
            <a:lvl1pPr indent="0" lvl="0" marL="0" marR="0" rtl="0" algn="l">
              <a:spcBef>
                <a:spcPts val="300"/>
              </a:spcBef>
              <a:buClr>
                <a:schemeClr val="dk1"/>
              </a:buClr>
              <a:buSzPct val="78571"/>
              <a:buFont typeface="Arial"/>
              <a:buNone/>
              <a:defRPr b="0" i="0" sz="1400" u="none" cap="none" strike="noStrike">
                <a:solidFill>
                  <a:schemeClr val="dk1"/>
                </a:solidFill>
                <a:latin typeface="Arial"/>
                <a:ea typeface="Arial"/>
                <a:cs typeface="Arial"/>
                <a:sym typeface="Arial"/>
              </a:defRPr>
            </a:lvl1pPr>
            <a:lvl2pPr indent="-12700" lvl="1" marL="457200" marR="0" rtl="0" algn="l">
              <a:spcBef>
                <a:spcPts val="200"/>
              </a:spcBef>
              <a:buClr>
                <a:schemeClr val="dk1"/>
              </a:buClr>
              <a:buSzPct val="91666"/>
              <a:buFont typeface="Arial"/>
              <a:buNone/>
              <a:defRPr b="0" i="0" sz="1200" u="none" cap="none" strike="noStrike">
                <a:solidFill>
                  <a:schemeClr val="dk1"/>
                </a:solidFill>
                <a:latin typeface="Arial"/>
                <a:ea typeface="Arial"/>
                <a:cs typeface="Arial"/>
                <a:sym typeface="Arial"/>
              </a:defRPr>
            </a:lvl2pPr>
            <a:lvl3pPr indent="-12700" lvl="2" marL="914400" marR="0" rtl="0" algn="l">
              <a:spcBef>
                <a:spcPts val="200"/>
              </a:spcBef>
              <a:buClr>
                <a:schemeClr val="dk1"/>
              </a:buClr>
              <a:buSzPct val="110000"/>
              <a:buFont typeface="Arial"/>
              <a:buNone/>
              <a:defRPr b="0" i="0" sz="1000" u="none" cap="none" strike="noStrike">
                <a:solidFill>
                  <a:schemeClr val="dk1"/>
                </a:solidFill>
                <a:latin typeface="Arial"/>
                <a:ea typeface="Arial"/>
                <a:cs typeface="Arial"/>
                <a:sym typeface="Arial"/>
              </a:defRPr>
            </a:lvl3pPr>
            <a:lvl4pPr indent="-12700" lvl="3" marL="1371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4pPr>
            <a:lvl5pPr indent="-12700" lvl="4" marL="18288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5pPr>
            <a:lvl6pPr indent="-12700" lvl="5" marL="22860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6pPr>
            <a:lvl7pPr indent="-12700" lvl="6" marL="27432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7pPr>
            <a:lvl8pPr indent="-12700" lvl="7" marL="32004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8pPr>
            <a:lvl9pPr indent="-12700" lvl="8" marL="3657600" marR="0" rtl="0" algn="l">
              <a:spcBef>
                <a:spcPts val="200"/>
              </a:spcBef>
              <a:buClr>
                <a:schemeClr val="dk1"/>
              </a:buClr>
              <a:buSzPct val="122222"/>
              <a:buFont typeface="Arial"/>
              <a:buNone/>
              <a:defRPr b="0" i="0" sz="900" u="none" cap="none" strike="noStrike">
                <a:solidFill>
                  <a:schemeClr val="dk1"/>
                </a:solidFill>
                <a:latin typeface="Arial"/>
                <a:ea typeface="Arial"/>
                <a:cs typeface="Arial"/>
                <a:sym typeface="Arial"/>
              </a:defRPr>
            </a:lvl9pPr>
          </a:lstStyle>
          <a:p/>
        </p:txBody>
      </p:sp>
      <p:sp>
        <p:nvSpPr>
          <p:cNvPr id="534" name="Shape 534"/>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535" name="Shape 535"/>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36" name="Shape 536"/>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37" name="Shape 537"/>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538" name="Shape 538"/>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539" name="Shape 539"/>
        <p:cNvGrpSpPr/>
        <p:nvPr/>
      </p:nvGrpSpPr>
      <p:grpSpPr>
        <a:xfrm>
          <a:off x="0" y="0"/>
          <a:ext cx="0" cy="0"/>
          <a:chOff x="0" y="0"/>
          <a:chExt cx="0" cy="0"/>
        </a:xfrm>
      </p:grpSpPr>
      <p:sp>
        <p:nvSpPr>
          <p:cNvPr id="540" name="Shape 540"/>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541" name="Shape 541"/>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42" name="Shape 542"/>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543" name="Shape 543"/>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pic>
        <p:nvPicPr>
          <p:cNvPr descr="loyolaishogwarts.jpg" id="544" name="Shape 544"/>
          <p:cNvPicPr preferRelativeResize="0"/>
          <p:nvPr/>
        </p:nvPicPr>
        <p:blipFill rotWithShape="1">
          <a:blip r:embed="rId3">
            <a:alphaModFix/>
          </a:blip>
          <a:srcRect b="0" l="6750" r="6750" t="0"/>
          <a:stretch/>
        </p:blipFill>
        <p:spPr>
          <a:xfrm>
            <a:off x="597528" y="526775"/>
            <a:ext cx="7034543" cy="3956930"/>
          </a:xfrm>
          <a:prstGeom prst="rect">
            <a:avLst/>
          </a:prstGeom>
          <a:noFill/>
          <a:ln cap="flat" cmpd="sng" w="19050">
            <a:solidFill>
              <a:schemeClr val="dk1"/>
            </a:solidFill>
            <a:prstDash val="solid"/>
            <a:round/>
            <a:headEnd len="med" w="med" type="none"/>
            <a:tailEnd len="med" w="med" type="none"/>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545" name="Shape 545"/>
        <p:cNvGrpSpPr/>
        <p:nvPr/>
      </p:nvGrpSpPr>
      <p:grpSpPr>
        <a:xfrm>
          <a:off x="0" y="0"/>
          <a:ext cx="0" cy="0"/>
          <a:chOff x="0" y="0"/>
          <a:chExt cx="0" cy="0"/>
        </a:xfrm>
      </p:grpSpPr>
      <p:sp>
        <p:nvSpPr>
          <p:cNvPr id="546" name="Shape 546"/>
          <p:cNvSpPr txBox="1"/>
          <p:nvPr>
            <p:ph type="title"/>
          </p:nvPr>
        </p:nvSpPr>
        <p:spPr>
          <a:xfrm>
            <a:off x="304800" y="228600"/>
            <a:ext cx="8382000" cy="8000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47" name="Shape 547"/>
          <p:cNvSpPr txBox="1"/>
          <p:nvPr>
            <p:ph idx="1" type="body"/>
          </p:nvPr>
        </p:nvSpPr>
        <p:spPr>
          <a:xfrm rot="5400000">
            <a:off x="2874763" y="-1217413"/>
            <a:ext cx="3394472" cy="8229599"/>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48" name="Shape 548"/>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549" name="Shape 549"/>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550" name="Shape 550"/>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551" name="Shape 551"/>
        <p:cNvGrpSpPr/>
        <p:nvPr/>
      </p:nvGrpSpPr>
      <p:grpSpPr>
        <a:xfrm>
          <a:off x="0" y="0"/>
          <a:ext cx="0" cy="0"/>
          <a:chOff x="0" y="0"/>
          <a:chExt cx="0" cy="0"/>
        </a:xfrm>
      </p:grpSpPr>
      <p:sp>
        <p:nvSpPr>
          <p:cNvPr id="552" name="Shape 552"/>
          <p:cNvSpPr txBox="1"/>
          <p:nvPr>
            <p:ph type="title"/>
          </p:nvPr>
        </p:nvSpPr>
        <p:spPr>
          <a:xfrm rot="5400000">
            <a:off x="5463778" y="1371601"/>
            <a:ext cx="4388643" cy="2057399"/>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553" name="Shape 553"/>
          <p:cNvSpPr txBox="1"/>
          <p:nvPr>
            <p:ph idx="1" type="body"/>
          </p:nvPr>
        </p:nvSpPr>
        <p:spPr>
          <a:xfrm rot="5400000">
            <a:off x="1272777" y="-609598"/>
            <a:ext cx="4388643" cy="6019800"/>
          </a:xfrm>
          <a:prstGeom prst="rect">
            <a:avLst/>
          </a:prstGeom>
          <a:noFill/>
          <a:ln>
            <a:noFill/>
          </a:ln>
        </p:spPr>
        <p:txBody>
          <a:bodyPr anchorCtr="0" anchor="t" bIns="68575" lIns="68575" rIns="68575" tIns="68575"/>
          <a:lstStyle>
            <a:lvl1pPr indent="-139700" lvl="0" marL="342900" marR="0" rtl="0" algn="l">
              <a:spcBef>
                <a:spcPts val="600"/>
              </a:spcBef>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14300" lvl="1" marL="736600" marR="0" rtl="0" algn="l">
              <a:spcBef>
                <a:spcPts val="600"/>
              </a:spcBef>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88900" lvl="2" marL="1143000" marR="0" rtl="0" algn="l">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14300" lvl="3" marL="1600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14300" lvl="4" marL="20574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54" name="Shape 554"/>
          <p:cNvSpPr txBox="1"/>
          <p:nvPr>
            <p:ph idx="10" type="dt"/>
          </p:nvPr>
        </p:nvSpPr>
        <p:spPr>
          <a:xfrm>
            <a:off x="1371600" y="4869657"/>
            <a:ext cx="2133600"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555" name="Shape 555"/>
          <p:cNvSpPr txBox="1"/>
          <p:nvPr>
            <p:ph idx="11" type="ftr"/>
          </p:nvPr>
        </p:nvSpPr>
        <p:spPr>
          <a:xfrm>
            <a:off x="3124200" y="4767263"/>
            <a:ext cx="2895599" cy="273843"/>
          </a:xfrm>
          <a:prstGeom prst="rect">
            <a:avLst/>
          </a:prstGeom>
          <a:noFill/>
          <a:ln>
            <a:noFill/>
          </a:ln>
        </p:spPr>
        <p:txBody>
          <a:bodyPr anchorCtr="0" anchor="t" bIns="68575" lIns="68575" rIns="68575" tIns="68575"/>
          <a:lstStyle>
            <a:lvl1pPr indent="0" lvl="0" marL="0" marR="0" rtl="0" algn="l">
              <a:spcBef>
                <a:spcPts val="0"/>
              </a:spcBef>
              <a:buSzPct val="78571"/>
              <a:buNone/>
              <a:defRPr sz="14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sp>
        <p:nvSpPr>
          <p:cNvPr id="556" name="Shape 556"/>
          <p:cNvSpPr txBox="1"/>
          <p:nvPr>
            <p:ph idx="12" type="sldNum"/>
          </p:nvPr>
        </p:nvSpPr>
        <p:spPr>
          <a:xfrm>
            <a:off x="8260079" y="4754879"/>
            <a:ext cx="609599" cy="35337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1400">
                <a:solidFill>
                  <a:srgbClr val="000000"/>
                </a:solidFill>
                <a:latin typeface="Arial"/>
                <a:ea typeface="Arial"/>
                <a:cs typeface="Arial"/>
                <a:sym typeface="Arial"/>
              </a:rPr>
              <a:t>‹#›</a:t>
            </a:fld>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blipFill rotWithShape="1">
          <a:blip r:embed="rId2">
            <a:alphaModFix/>
          </a:blip>
          <a:stretch>
            <a:fillRect b="0" l="0" r="0" t="0"/>
          </a:stretch>
        </a:blipFill>
      </p:bgPr>
    </p:bg>
    <p:spTree>
      <p:nvGrpSpPr>
        <p:cNvPr id="558" name="Shape 558"/>
        <p:cNvGrpSpPr/>
        <p:nvPr/>
      </p:nvGrpSpPr>
      <p:grpSpPr>
        <a:xfrm>
          <a:off x="0" y="0"/>
          <a:ext cx="0" cy="0"/>
          <a:chOff x="0" y="0"/>
          <a:chExt cx="0" cy="0"/>
        </a:xfrm>
      </p:grpSpPr>
      <p:sp>
        <p:nvSpPr>
          <p:cNvPr id="559" name="Shape 559"/>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560" name="Shape 560"/>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61" name="Shape 561"/>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562" name="Shape 562"/>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563" name="Shape 563"/>
          <p:cNvSpPr txBox="1"/>
          <p:nvPr>
            <p:ph idx="1" type="body"/>
          </p:nvPr>
        </p:nvSpPr>
        <p:spPr>
          <a:xfrm>
            <a:off x="685800" y="1326290"/>
            <a:ext cx="7467598" cy="3188557"/>
          </a:xfrm>
          <a:prstGeom prst="rect">
            <a:avLst/>
          </a:prstGeom>
          <a:noFill/>
          <a:ln>
            <a:noFill/>
          </a:ln>
        </p:spPr>
        <p:txBody>
          <a:bodyPr anchorCtr="0" anchor="t" bIns="91425" lIns="91425" rIns="91425" tIns="91425"/>
          <a:lstStyle>
            <a:lvl1pPr indent="381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508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381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254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2540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39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39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39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39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64" name="Shape 564"/>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565" name="Shape 565"/>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566" name="Shape 566"/>
        <p:cNvGrpSpPr/>
        <p:nvPr/>
      </p:nvGrpSpPr>
      <p:grpSpPr>
        <a:xfrm>
          <a:off x="0" y="0"/>
          <a:ext cx="0" cy="0"/>
          <a:chOff x="0" y="0"/>
          <a:chExt cx="0" cy="0"/>
        </a:xfrm>
      </p:grpSpPr>
      <p:sp>
        <p:nvSpPr>
          <p:cNvPr id="567" name="Shape 567"/>
          <p:cNvSpPr txBox="1"/>
          <p:nvPr>
            <p:ph type="title"/>
          </p:nvPr>
        </p:nvSpPr>
        <p:spPr>
          <a:xfrm>
            <a:off x="722312" y="3305175"/>
            <a:ext cx="7772400" cy="1021554"/>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1" i="0" sz="4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568" name="Shape 568"/>
          <p:cNvSpPr txBox="1"/>
          <p:nvPr>
            <p:ph idx="1" type="body"/>
          </p:nvPr>
        </p:nvSpPr>
        <p:spPr>
          <a:xfrm>
            <a:off x="722312" y="2180033"/>
            <a:ext cx="7772400" cy="112514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1pPr>
            <a:lvl2pPr indent="-12700" lvl="1" marL="457200" marR="0" rtl="0" algn="l">
              <a:lnSpc>
                <a:spcPct val="100000"/>
              </a:lnSpc>
              <a:spcBef>
                <a:spcPts val="400"/>
              </a:spcBef>
              <a:spcAft>
                <a:spcPts val="0"/>
              </a:spcAft>
              <a:buClr>
                <a:srgbClr val="888888"/>
              </a:buClr>
              <a:buFont typeface="Arial"/>
              <a:buNone/>
              <a:defRPr b="0" i="0" sz="1800" u="none" cap="none" strike="noStrike">
                <a:solidFill>
                  <a:srgbClr val="888888"/>
                </a:solidFill>
                <a:latin typeface="Arial"/>
                <a:ea typeface="Arial"/>
                <a:cs typeface="Arial"/>
                <a:sym typeface="Arial"/>
              </a:defRPr>
            </a:lvl2pPr>
            <a:lvl3pPr indent="-12700" lvl="2" marL="914400" marR="0" rtl="0" algn="l">
              <a:lnSpc>
                <a:spcPct val="100000"/>
              </a:lnSpc>
              <a:spcBef>
                <a:spcPts val="300"/>
              </a:spcBef>
              <a:spcAft>
                <a:spcPts val="0"/>
              </a:spcAft>
              <a:buClr>
                <a:srgbClr val="888888"/>
              </a:buClr>
              <a:buFont typeface="Arial"/>
              <a:buNone/>
              <a:defRPr b="0" i="0" sz="1600" u="none" cap="none" strike="noStrike">
                <a:solidFill>
                  <a:srgbClr val="888888"/>
                </a:solidFill>
                <a:latin typeface="Arial"/>
                <a:ea typeface="Arial"/>
                <a:cs typeface="Arial"/>
                <a:sym typeface="Arial"/>
              </a:defRPr>
            </a:lvl3pPr>
            <a:lvl4pPr indent="-12700" lvl="3" marL="1371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4pPr>
            <a:lvl5pPr indent="-12700" lvl="4" marL="18288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5pPr>
            <a:lvl6pPr indent="-12700" lvl="5" marL="22860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6pPr>
            <a:lvl7pPr indent="-12700" lvl="6" marL="27432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7pPr>
            <a:lvl8pPr indent="-12700" lvl="7" marL="32004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8pPr>
            <a:lvl9pPr indent="-12700" lvl="8" marL="3657600" marR="0" rtl="0" algn="l">
              <a:lnSpc>
                <a:spcPct val="100000"/>
              </a:lnSpc>
              <a:spcBef>
                <a:spcPts val="300"/>
              </a:spcBef>
              <a:spcAft>
                <a:spcPts val="0"/>
              </a:spcAft>
              <a:buClr>
                <a:srgbClr val="888888"/>
              </a:buClr>
              <a:buFont typeface="Arial"/>
              <a:buNone/>
              <a:defRPr b="0" i="0" sz="1400" u="none" cap="none" strike="noStrike">
                <a:solidFill>
                  <a:srgbClr val="888888"/>
                </a:solidFill>
                <a:latin typeface="Arial"/>
                <a:ea typeface="Arial"/>
                <a:cs typeface="Arial"/>
                <a:sym typeface="Arial"/>
              </a:defRPr>
            </a:lvl9pPr>
          </a:lstStyle>
          <a:p/>
        </p:txBody>
      </p:sp>
      <p:sp>
        <p:nvSpPr>
          <p:cNvPr id="569" name="Shape 569"/>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570" name="Shape 570"/>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71" name="Shape 571"/>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572" name="Shape 572"/>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573" name="Shape 573"/>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574" name="Shape 574"/>
        <p:cNvGrpSpPr/>
        <p:nvPr/>
      </p:nvGrpSpPr>
      <p:grpSpPr>
        <a:xfrm>
          <a:off x="0" y="0"/>
          <a:ext cx="0" cy="0"/>
          <a:chOff x="0" y="0"/>
          <a:chExt cx="0" cy="0"/>
        </a:xfrm>
      </p:grpSpPr>
      <p:sp>
        <p:nvSpPr>
          <p:cNvPr id="575" name="Shape 575"/>
          <p:cNvSpPr txBox="1"/>
          <p:nvPr>
            <p:ph type="title"/>
          </p:nvPr>
        </p:nvSpPr>
        <p:spPr>
          <a:xfrm>
            <a:off x="152400" y="342900"/>
            <a:ext cx="8229598" cy="85725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576" name="Shape 576"/>
        <p:cNvGrpSpPr/>
        <p:nvPr/>
      </p:nvGrpSpPr>
      <p:grpSpPr>
        <a:xfrm>
          <a:off x="0" y="0"/>
          <a:ext cx="0" cy="0"/>
          <a:chOff x="0" y="0"/>
          <a:chExt cx="0" cy="0"/>
        </a:xfrm>
      </p:grpSpPr>
      <p:sp>
        <p:nvSpPr>
          <p:cNvPr id="577" name="Shape 577"/>
          <p:cNvSpPr txBox="1"/>
          <p:nvPr>
            <p:ph idx="1" type="body"/>
          </p:nvPr>
        </p:nvSpPr>
        <p:spPr>
          <a:xfrm>
            <a:off x="662939" y="1528762"/>
            <a:ext cx="8023859" cy="1143000"/>
          </a:xfrm>
          <a:prstGeom prst="rect">
            <a:avLst/>
          </a:prstGeom>
          <a:noFill/>
          <a:ln>
            <a:noFill/>
          </a:ln>
        </p:spPr>
        <p:txBody>
          <a:bodyPr anchorCtr="0" anchor="b" bIns="91425" lIns="91425" rIns="91425" tIns="91425"/>
          <a:lstStyle>
            <a:lvl1pPr indent="0" lvl="0" marL="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1pPr>
            <a:lvl2pPr indent="-12700" lvl="1" marL="457200" marR="0" rtl="0" algn="l">
              <a:lnSpc>
                <a:spcPct val="100000"/>
              </a:lnSpc>
              <a:spcBef>
                <a:spcPts val="60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12700" lvl="2" marL="914400" marR="0" rtl="0" algn="l">
              <a:lnSpc>
                <a:spcPct val="100000"/>
              </a:lnSpc>
              <a:spcBef>
                <a:spcPts val="50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12700" lvl="3" marL="13716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12700" lvl="4" marL="1828800" marR="0" rtl="0" algn="l">
              <a:lnSpc>
                <a:spcPct val="100000"/>
              </a:lnSpc>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139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39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39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39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78" name="Shape 578"/>
          <p:cNvSpPr txBox="1"/>
          <p:nvPr>
            <p:ph type="ctrTitle"/>
          </p:nvPr>
        </p:nvSpPr>
        <p:spPr>
          <a:xfrm>
            <a:off x="655318" y="2714625"/>
            <a:ext cx="8031480" cy="971550"/>
          </a:xfrm>
          <a:prstGeom prst="rect">
            <a:avLst/>
          </a:prstGeom>
          <a:noFill/>
          <a:ln>
            <a:noFill/>
          </a:ln>
        </p:spPr>
        <p:txBody>
          <a:bodyPr anchorCtr="0" anchor="t" bIns="91425" lIns="91425" rIns="91425" tIns="91425"/>
          <a:lstStyle>
            <a:lvl1pPr indent="0" lvl="0" marL="0" marR="0" rtl="0" algn="l">
              <a:lnSpc>
                <a:spcPct val="95000"/>
              </a:lnSpc>
              <a:spcBef>
                <a:spcPts val="0"/>
              </a:spcBef>
              <a:spcAft>
                <a:spcPts val="0"/>
              </a:spcAft>
              <a:buClr>
                <a:schemeClr val="dk1"/>
              </a:buClr>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579" name="Shape 579"/>
          <p:cNvSpPr txBox="1"/>
          <p:nvPr>
            <p:ph idx="2" type="subTitle"/>
          </p:nvPr>
        </p:nvSpPr>
        <p:spPr>
          <a:xfrm>
            <a:off x="685800" y="3629025"/>
            <a:ext cx="6019798" cy="1183005"/>
          </a:xfrm>
          <a:prstGeom prst="rect">
            <a:avLst/>
          </a:prstGeom>
          <a:noFill/>
          <a:ln>
            <a:noFill/>
          </a:ln>
        </p:spPr>
        <p:txBody>
          <a:bodyPr anchorCtr="0" anchor="t" bIns="91425" lIns="91425" rIns="91425" tIns="91425"/>
          <a:lstStyle>
            <a:lvl1pPr indent="0" lvl="0" marL="0" marR="0" rtl="0" algn="l">
              <a:lnSpc>
                <a:spcPct val="105000"/>
              </a:lnSpc>
              <a:spcBef>
                <a:spcPts val="0"/>
              </a:spcBef>
              <a:spcAft>
                <a:spcPts val="0"/>
              </a:spcAft>
              <a:buClr>
                <a:schemeClr val="dk1"/>
              </a:buClr>
              <a:buFont typeface="Arial"/>
              <a:buNone/>
              <a:defRPr b="0" i="0" sz="1600" u="none" cap="none" strike="noStrike">
                <a:solidFill>
                  <a:schemeClr val="dk1"/>
                </a:solidFill>
                <a:latin typeface="Arial"/>
                <a:ea typeface="Arial"/>
                <a:cs typeface="Arial"/>
                <a:sym typeface="Arial"/>
              </a:defRPr>
            </a:lvl1pPr>
            <a:lvl2pPr indent="-12700" lvl="1" marL="457200" marR="0" rtl="0" algn="ctr">
              <a:lnSpc>
                <a:spcPct val="100000"/>
              </a:lnSpc>
              <a:spcBef>
                <a:spcPts val="600"/>
              </a:spcBef>
              <a:spcAft>
                <a:spcPts val="0"/>
              </a:spcAft>
              <a:buClr>
                <a:srgbClr val="888888"/>
              </a:buClr>
              <a:buFont typeface="Arial"/>
              <a:buNone/>
              <a:defRPr b="0" i="0" sz="2800" u="none" cap="none" strike="noStrike">
                <a:solidFill>
                  <a:srgbClr val="888888"/>
                </a:solidFill>
                <a:latin typeface="Arial"/>
                <a:ea typeface="Arial"/>
                <a:cs typeface="Arial"/>
                <a:sym typeface="Arial"/>
              </a:defRPr>
            </a:lvl2pPr>
            <a:lvl3pPr indent="-12700" lvl="2" marL="914400" marR="0" rtl="0" algn="ctr">
              <a:lnSpc>
                <a:spcPct val="100000"/>
              </a:lnSpc>
              <a:spcBef>
                <a:spcPts val="500"/>
              </a:spcBef>
              <a:spcAft>
                <a:spcPts val="0"/>
              </a:spcAft>
              <a:buClr>
                <a:srgbClr val="888888"/>
              </a:buClr>
              <a:buFont typeface="Arial"/>
              <a:buNone/>
              <a:defRPr b="0" i="0" sz="2400" u="none" cap="none" strike="noStrike">
                <a:solidFill>
                  <a:srgbClr val="888888"/>
                </a:solidFill>
                <a:latin typeface="Arial"/>
                <a:ea typeface="Arial"/>
                <a:cs typeface="Arial"/>
                <a:sym typeface="Arial"/>
              </a:defRPr>
            </a:lvl3pPr>
            <a:lvl4pPr indent="-12700" lvl="3" marL="1371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4pPr>
            <a:lvl5pPr indent="-12700" lvl="4" marL="18288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5pPr>
            <a:lvl6pPr indent="-12700" lvl="5" marL="22860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6pPr>
            <a:lvl7pPr indent="-12700" lvl="6" marL="27432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7pPr>
            <a:lvl8pPr indent="-12700" lvl="7" marL="32004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8pPr>
            <a:lvl9pPr indent="-12700" lvl="8" marL="3657600" marR="0" rtl="0" algn="ctr">
              <a:lnSpc>
                <a:spcPct val="100000"/>
              </a:lnSpc>
              <a:spcBef>
                <a:spcPts val="400"/>
              </a:spcBef>
              <a:spcAft>
                <a:spcPts val="0"/>
              </a:spcAft>
              <a:buClr>
                <a:srgbClr val="888888"/>
              </a:buClr>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bg>
      <p:bgPr>
        <a:blipFill rotWithShape="1">
          <a:blip r:embed="rId2">
            <a:alphaModFix/>
          </a:blip>
          <a:stretch>
            <a:fillRect b="0" l="0" r="0" t="0"/>
          </a:stretch>
        </a:blipFill>
      </p:bgPr>
    </p:bg>
    <p:spTree>
      <p:nvGrpSpPr>
        <p:cNvPr id="580" name="Shape 580"/>
        <p:cNvGrpSpPr/>
        <p:nvPr/>
      </p:nvGrpSpPr>
      <p:grpSpPr>
        <a:xfrm>
          <a:off x="0" y="0"/>
          <a:ext cx="0" cy="0"/>
          <a:chOff x="0" y="0"/>
          <a:chExt cx="0" cy="0"/>
        </a:xfrm>
      </p:grpSpPr>
      <p:sp>
        <p:nvSpPr>
          <p:cNvPr id="581" name="Shape 581"/>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582" name="Shape 582"/>
          <p:cNvSpPr txBox="1"/>
          <p:nvPr>
            <p:ph idx="1" type="body"/>
          </p:nvPr>
        </p:nvSpPr>
        <p:spPr>
          <a:xfrm>
            <a:off x="685800" y="1326290"/>
            <a:ext cx="7467598" cy="3394708"/>
          </a:xfrm>
          <a:prstGeom prst="rect">
            <a:avLst/>
          </a:prstGeom>
          <a:noFill/>
          <a:ln>
            <a:noFill/>
          </a:ln>
        </p:spPr>
        <p:txBody>
          <a:bodyPr anchorCtr="0" anchor="t" bIns="91425" lIns="91425" rIns="91425" tIns="91425"/>
          <a:lstStyle>
            <a:lvl1pPr indent="38100" lvl="0" marL="342900" marR="0" rtl="0" algn="l">
              <a:lnSpc>
                <a:spcPct val="110000"/>
              </a:lnSpc>
              <a:spcBef>
                <a:spcPts val="400"/>
              </a:spcBef>
              <a:spcAft>
                <a:spcPts val="0"/>
              </a:spcAft>
              <a:buClr>
                <a:schemeClr val="accent2"/>
              </a:buClr>
              <a:buSzPct val="100000"/>
              <a:buFont typeface="Arial"/>
              <a:buChar char="•"/>
              <a:defRPr b="0" i="0" sz="2000" u="none" cap="none" strike="noStrike">
                <a:solidFill>
                  <a:schemeClr val="dk1"/>
                </a:solidFill>
                <a:latin typeface="Arial"/>
                <a:ea typeface="Arial"/>
                <a:cs typeface="Arial"/>
                <a:sym typeface="Arial"/>
              </a:defRPr>
            </a:lvl1pPr>
            <a:lvl2pPr indent="50800" lvl="1" marL="685800" marR="0" rtl="0" algn="l">
              <a:lnSpc>
                <a:spcPct val="110000"/>
              </a:lnSpc>
              <a:spcBef>
                <a:spcPts val="400"/>
              </a:spcBef>
              <a:spcAft>
                <a:spcPts val="0"/>
              </a:spcAft>
              <a:buClr>
                <a:schemeClr val="accent4"/>
              </a:buClr>
              <a:buSzPct val="100000"/>
              <a:buFont typeface="Arial"/>
              <a:buChar char="–"/>
              <a:defRPr b="0" i="0" sz="1800" u="none" cap="none" strike="noStrike">
                <a:solidFill>
                  <a:schemeClr val="dk1"/>
                </a:solidFill>
                <a:latin typeface="Arial"/>
                <a:ea typeface="Arial"/>
                <a:cs typeface="Arial"/>
                <a:sym typeface="Arial"/>
              </a:defRPr>
            </a:lvl2pPr>
            <a:lvl3pPr indent="38100" lvl="2" marL="9779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3pPr>
            <a:lvl4pPr indent="25400" lvl="3"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4pPr>
            <a:lvl5pPr indent="254000" lvl="4" marL="1257300" marR="0" rtl="0" algn="l">
              <a:lnSpc>
                <a:spcPct val="110000"/>
              </a:lnSpc>
              <a:spcBef>
                <a:spcPts val="300"/>
              </a:spcBef>
              <a:spcAft>
                <a:spcPts val="0"/>
              </a:spcAft>
              <a:buClr>
                <a:schemeClr val="accent4"/>
              </a:buClr>
              <a:buSzPct val="100000"/>
              <a:buFont typeface="Arial"/>
              <a:buChar char="»"/>
              <a:defRPr b="0" i="0" sz="1400" u="none" cap="none" strike="noStrike">
                <a:solidFill>
                  <a:schemeClr val="dk1"/>
                </a:solidFill>
                <a:latin typeface="Arial"/>
                <a:ea typeface="Arial"/>
                <a:cs typeface="Arial"/>
                <a:sym typeface="Arial"/>
              </a:defRPr>
            </a:lvl5pPr>
            <a:lvl6pPr indent="139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39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39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39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83" name="Shape 583"/>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584" name="Shape 584"/>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85" name="Shape 585"/>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586" name="Shape 586"/>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587" name="Shape 587"/>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arison">
    <p:bg>
      <p:bgPr>
        <a:blipFill rotWithShape="1">
          <a:blip r:embed="rId2">
            <a:alphaModFix/>
          </a:blip>
          <a:stretch>
            <a:fillRect b="0" l="0" r="0" t="0"/>
          </a:stretch>
        </a:blipFill>
      </p:bgPr>
    </p:bg>
    <p:spTree>
      <p:nvGrpSpPr>
        <p:cNvPr id="588" name="Shape 588"/>
        <p:cNvGrpSpPr/>
        <p:nvPr/>
      </p:nvGrpSpPr>
      <p:grpSpPr>
        <a:xfrm>
          <a:off x="0" y="0"/>
          <a:ext cx="0" cy="0"/>
          <a:chOff x="0" y="0"/>
          <a:chExt cx="0" cy="0"/>
        </a:xfrm>
      </p:grpSpPr>
      <p:sp>
        <p:nvSpPr>
          <p:cNvPr id="589" name="Shape 589"/>
          <p:cNvSpPr txBox="1"/>
          <p:nvPr>
            <p:ph idx="1" type="body"/>
          </p:nvPr>
        </p:nvSpPr>
        <p:spPr>
          <a:xfrm>
            <a:off x="457200" y="1151333"/>
            <a:ext cx="4040187" cy="47982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590" name="Shape 590"/>
          <p:cNvSpPr txBox="1"/>
          <p:nvPr>
            <p:ph idx="2" type="body"/>
          </p:nvPr>
        </p:nvSpPr>
        <p:spPr>
          <a:xfrm>
            <a:off x="457200" y="1631154"/>
            <a:ext cx="4040187" cy="2963464"/>
          </a:xfrm>
          <a:prstGeom prst="rect">
            <a:avLst/>
          </a:prstGeom>
          <a:noFill/>
          <a:ln>
            <a:noFill/>
          </a:ln>
        </p:spPr>
        <p:txBody>
          <a:bodyPr anchorCtr="0" anchor="t" bIns="91425" lIns="91425" rIns="91425" tIns="91425"/>
          <a:lstStyle>
            <a:lvl1pPr indent="1143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889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016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635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635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635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635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635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635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591" name="Shape 591"/>
          <p:cNvSpPr txBox="1"/>
          <p:nvPr>
            <p:ph idx="3" type="body"/>
          </p:nvPr>
        </p:nvSpPr>
        <p:spPr>
          <a:xfrm>
            <a:off x="4645026" y="1151333"/>
            <a:ext cx="4041772" cy="479820"/>
          </a:xfrm>
          <a:prstGeom prst="rect">
            <a:avLst/>
          </a:prstGeom>
          <a:noFill/>
          <a:ln>
            <a:noFill/>
          </a:ln>
        </p:spPr>
        <p:txBody>
          <a:bodyPr anchorCtr="0" anchor="b" bIns="91425" lIns="91425" rIns="91425" tIns="91425"/>
          <a:lstStyle>
            <a:lvl1pPr indent="0" lvl="0" marL="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12700" lvl="1" marL="457200" marR="0" rtl="0" algn="l">
              <a:lnSpc>
                <a:spcPct val="100000"/>
              </a:lnSpc>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12700" lvl="2" marL="914400" marR="0" rtl="0" algn="l">
              <a:lnSpc>
                <a:spcPct val="100000"/>
              </a:lnSpc>
              <a:spcBef>
                <a:spcPts val="40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12700" lvl="3" marL="1371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12700" lvl="4" marL="18288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12700" lvl="5" marL="22860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12700" lvl="6" marL="27432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12700" lvl="7" marL="32004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12700" lvl="8" marL="3657600" marR="0" rtl="0" algn="l">
              <a:lnSpc>
                <a:spcPct val="100000"/>
              </a:lnSpc>
              <a:spcBef>
                <a:spcPts val="30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592" name="Shape 592"/>
          <p:cNvSpPr txBox="1"/>
          <p:nvPr>
            <p:ph idx="4" type="body"/>
          </p:nvPr>
        </p:nvSpPr>
        <p:spPr>
          <a:xfrm>
            <a:off x="4645026" y="1631154"/>
            <a:ext cx="4041772" cy="2963464"/>
          </a:xfrm>
          <a:prstGeom prst="rect">
            <a:avLst/>
          </a:prstGeom>
          <a:noFill/>
          <a:ln>
            <a:noFill/>
          </a:ln>
        </p:spPr>
        <p:txBody>
          <a:bodyPr anchorCtr="0" anchor="t" bIns="91425" lIns="91425" rIns="91425" tIns="91425"/>
          <a:lstStyle>
            <a:lvl1pPr indent="114300" lvl="0" marL="3429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88900" lvl="1" marL="736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01600" lvl="2" marL="1143000" marR="0" rtl="0" algn="l">
              <a:lnSpc>
                <a:spcPct val="100000"/>
              </a:lnSpc>
              <a:spcBef>
                <a:spcPts val="40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63500" lvl="3" marL="1600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63500" lvl="4" marL="20574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63500" lvl="5" marL="25146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63500" lvl="6" marL="29718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63500" lvl="7" marL="34290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63500" lvl="8" marL="3886200" marR="0" rtl="0" algn="l">
              <a:lnSpc>
                <a:spcPct val="100000"/>
              </a:lnSpc>
              <a:spcBef>
                <a:spcPts val="30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593" name="Shape 593"/>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594" name="Shape 594"/>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595" name="Shape 595"/>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596" name="Shape 596"/>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597" name="Shape 597"/>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598" name="Shape 598"/>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Only">
    <p:bg>
      <p:bgPr>
        <a:blipFill rotWithShape="1">
          <a:blip r:embed="rId2">
            <a:alphaModFix/>
          </a:blip>
          <a:stretch>
            <a:fillRect b="0" l="0" r="0" t="0"/>
          </a:stretch>
        </a:blipFill>
      </p:bgPr>
    </p:bg>
    <p:spTree>
      <p:nvGrpSpPr>
        <p:cNvPr id="599" name="Shape 599"/>
        <p:cNvGrpSpPr/>
        <p:nvPr/>
      </p:nvGrpSpPr>
      <p:grpSpPr>
        <a:xfrm>
          <a:off x="0" y="0"/>
          <a:ext cx="0" cy="0"/>
          <a:chOff x="0" y="0"/>
          <a:chExt cx="0" cy="0"/>
        </a:xfrm>
      </p:grpSpPr>
      <p:sp>
        <p:nvSpPr>
          <p:cNvPr id="600" name="Shape 600"/>
          <p:cNvSpPr txBox="1"/>
          <p:nvPr>
            <p:ph type="title"/>
          </p:nvPr>
        </p:nvSpPr>
        <p:spPr>
          <a:xfrm>
            <a:off x="685800" y="514350"/>
            <a:ext cx="7467598" cy="555497"/>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6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601" name="Shape 601"/>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602" name="Shape 602"/>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03" name="Shape 603"/>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604" name="Shape 604"/>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605" name="Shape 605"/>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606" name="Shape 606"/>
        <p:cNvGrpSpPr/>
        <p:nvPr/>
      </p:nvGrpSpPr>
      <p:grpSpPr>
        <a:xfrm>
          <a:off x="0" y="0"/>
          <a:ext cx="0" cy="0"/>
          <a:chOff x="0" y="0"/>
          <a:chExt cx="0" cy="0"/>
        </a:xfrm>
      </p:grpSpPr>
      <p:sp>
        <p:nvSpPr>
          <p:cNvPr id="607" name="Shape 607"/>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608" name="Shape 608"/>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09" name="Shape 609"/>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610" name="Shape 610"/>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611" name="Shape 611"/>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bg>
      <p:bgPr>
        <a:blipFill rotWithShape="1">
          <a:blip r:embed="rId2">
            <a:alphaModFix/>
          </a:blip>
          <a:stretch>
            <a:fillRect b="0" l="0" r="0" t="0"/>
          </a:stretch>
        </a:blipFill>
      </p:bgPr>
    </p:bg>
    <p:spTree>
      <p:nvGrpSpPr>
        <p:cNvPr id="612" name="Shape 612"/>
        <p:cNvGrpSpPr/>
        <p:nvPr/>
      </p:nvGrpSpPr>
      <p:grpSpPr>
        <a:xfrm>
          <a:off x="0" y="0"/>
          <a:ext cx="0" cy="0"/>
          <a:chOff x="0" y="0"/>
          <a:chExt cx="0" cy="0"/>
        </a:xfrm>
      </p:grpSpPr>
      <p:sp>
        <p:nvSpPr>
          <p:cNvPr id="613" name="Shape 613"/>
          <p:cNvSpPr txBox="1"/>
          <p:nvPr>
            <p:ph type="title"/>
          </p:nvPr>
        </p:nvSpPr>
        <p:spPr>
          <a:xfrm>
            <a:off x="457200" y="410764"/>
            <a:ext cx="3008313" cy="871538"/>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20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614" name="Shape 614"/>
          <p:cNvSpPr txBox="1"/>
          <p:nvPr>
            <p:ph idx="1" type="body"/>
          </p:nvPr>
        </p:nvSpPr>
        <p:spPr>
          <a:xfrm>
            <a:off x="3575048" y="410766"/>
            <a:ext cx="5111750" cy="4104084"/>
          </a:xfrm>
          <a:prstGeom prst="rect">
            <a:avLst/>
          </a:prstGeom>
          <a:noFill/>
          <a:ln>
            <a:noFill/>
          </a:ln>
        </p:spPr>
        <p:txBody>
          <a:bodyPr anchorCtr="0" anchor="t" bIns="91425" lIns="91425" rIns="91425" tIns="91425"/>
          <a:lstStyle>
            <a:lvl1pPr indent="2667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2413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2159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39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39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39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39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39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39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15" name="Shape 615"/>
          <p:cNvSpPr txBox="1"/>
          <p:nvPr>
            <p:ph idx="2" type="body"/>
          </p:nvPr>
        </p:nvSpPr>
        <p:spPr>
          <a:xfrm>
            <a:off x="457200" y="1282303"/>
            <a:ext cx="3008313" cy="3232547"/>
          </a:xfrm>
          <a:prstGeom prst="rect">
            <a:avLst/>
          </a:prstGeom>
          <a:noFill/>
          <a:ln>
            <a:noFill/>
          </a:ln>
        </p:spPr>
        <p:txBody>
          <a:bodyPr anchorCtr="0" anchor="t" bIns="91425" lIns="91425" rIns="91425" tIns="91425"/>
          <a:lstStyle>
            <a:lvl1pPr indent="0" lvl="0" marL="0" marR="0" rtl="0" algn="l">
              <a:lnSpc>
                <a:spcPct val="100000"/>
              </a:lnSpc>
              <a:spcBef>
                <a:spcPts val="30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12700" lvl="1" marL="457200" marR="0" rtl="0" algn="l">
              <a:lnSpc>
                <a:spcPct val="100000"/>
              </a:lnSpc>
              <a:spcBef>
                <a:spcPts val="20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12700" lvl="2" marL="914400" marR="0" rtl="0" algn="l">
              <a:lnSpc>
                <a:spcPct val="100000"/>
              </a:lnSpc>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12700" lvl="3" marL="1371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12700" lvl="4" marL="18288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12700" lvl="5" marL="22860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12700" lvl="6" marL="27432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12700" lvl="7" marL="32004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12700" lvl="8" marL="3657600" marR="0" rtl="0" algn="l">
              <a:lnSpc>
                <a:spcPct val="100000"/>
              </a:lnSpc>
              <a:spcBef>
                <a:spcPts val="20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616" name="Shape 616"/>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617" name="Shape 617"/>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18" name="Shape 618"/>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619" name="Shape 619"/>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620" name="Shape 62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with Caption">
    <p:bg>
      <p:bgPr>
        <a:blipFill rotWithShape="1">
          <a:blip r:embed="rId2">
            <a:alphaModFix/>
          </a:blip>
          <a:stretch>
            <a:fillRect b="0" l="0" r="0" t="0"/>
          </a:stretch>
        </a:blipFill>
      </p:bgPr>
    </p:bg>
    <p:spTree>
      <p:nvGrpSpPr>
        <p:cNvPr id="621" name="Shape 621"/>
        <p:cNvGrpSpPr/>
        <p:nvPr/>
      </p:nvGrpSpPr>
      <p:grpSpPr>
        <a:xfrm>
          <a:off x="0" y="0"/>
          <a:ext cx="0" cy="0"/>
          <a:chOff x="0" y="0"/>
          <a:chExt cx="0" cy="0"/>
        </a:xfrm>
      </p:grpSpPr>
      <p:sp>
        <p:nvSpPr>
          <p:cNvPr id="622" name="Shape 622"/>
          <p:cNvSpPr txBox="1"/>
          <p:nvPr>
            <p:ph idx="11" type="ftr"/>
          </p:nvPr>
        </p:nvSpPr>
        <p:spPr>
          <a:xfrm>
            <a:off x="199700" y="4572000"/>
            <a:ext cx="2895598" cy="273842"/>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cxnSp>
        <p:nvCxnSpPr>
          <p:cNvPr id="623" name="Shape 623"/>
          <p:cNvCxnSpPr/>
          <p:nvPr/>
        </p:nvCxnSpPr>
        <p:spPr>
          <a:xfrm>
            <a:off x="176047"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24" name="Shape 624"/>
          <p:cNvCxnSpPr/>
          <p:nvPr/>
        </p:nvCxnSpPr>
        <p:spPr>
          <a:xfrm>
            <a:off x="8558049" y="4857750"/>
            <a:ext cx="0" cy="171449"/>
          </a:xfrm>
          <a:prstGeom prst="straightConnector1">
            <a:avLst/>
          </a:prstGeom>
          <a:noFill/>
          <a:ln cap="flat" cmpd="sng" w="9525">
            <a:solidFill>
              <a:schemeClr val="dk1"/>
            </a:solidFill>
            <a:prstDash val="solid"/>
            <a:round/>
            <a:headEnd len="med" w="med" type="none"/>
            <a:tailEnd len="med" w="med" type="none"/>
          </a:ln>
        </p:spPr>
      </p:cxnSp>
      <p:sp>
        <p:nvSpPr>
          <p:cNvPr id="625" name="Shape 625"/>
          <p:cNvSpPr txBox="1"/>
          <p:nvPr/>
        </p:nvSpPr>
        <p:spPr>
          <a:xfrm>
            <a:off x="197068" y="4867616"/>
            <a:ext cx="3917727" cy="19240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r>
              <a:rPr b="1" i="0" lang="en" sz="800" u="none" cap="none" strike="noStrike">
                <a:solidFill>
                  <a:srgbClr val="000000"/>
                </a:solidFill>
                <a:latin typeface="Arial"/>
                <a:ea typeface="Arial"/>
                <a:cs typeface="Arial"/>
                <a:sym typeface="Arial"/>
              </a:rPr>
              <a:t>LOYOLA UNIVERSITY MARYLAND  | SELLINGER SCHOOL OF BUSINESS</a:t>
            </a:r>
          </a:p>
        </p:txBody>
      </p:sp>
      <p:pic>
        <p:nvPicPr>
          <p:cNvPr descr="loyolaishogwarts.jpg" id="626" name="Shape 626"/>
          <p:cNvPicPr preferRelativeResize="0"/>
          <p:nvPr/>
        </p:nvPicPr>
        <p:blipFill rotWithShape="1">
          <a:blip r:embed="rId3">
            <a:alphaModFix/>
          </a:blip>
          <a:srcRect b="0" l="6750" r="6750" t="0"/>
          <a:stretch/>
        </p:blipFill>
        <p:spPr>
          <a:xfrm>
            <a:off x="597527" y="526775"/>
            <a:ext cx="7034543" cy="3956928"/>
          </a:xfrm>
          <a:prstGeom prst="rect">
            <a:avLst/>
          </a:prstGeom>
          <a:noFill/>
          <a:ln cap="flat" cmpd="sng" w="19050">
            <a:solidFill>
              <a:schemeClr val="dk1"/>
            </a:solidFill>
            <a:prstDash val="solid"/>
            <a:round/>
            <a:headEnd len="med" w="med" type="none"/>
            <a:tailEnd len="med" w="med" type="none"/>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bg>
      <p:bgPr>
        <a:solidFill>
          <a:schemeClr val="lt1"/>
        </a:solidFill>
      </p:bgPr>
    </p:bg>
    <p:spTree>
      <p:nvGrpSpPr>
        <p:cNvPr id="627" name="Shape 627"/>
        <p:cNvGrpSpPr/>
        <p:nvPr/>
      </p:nvGrpSpPr>
      <p:grpSpPr>
        <a:xfrm>
          <a:off x="0" y="0"/>
          <a:ext cx="0" cy="0"/>
          <a:chOff x="0" y="0"/>
          <a:chExt cx="0" cy="0"/>
        </a:xfrm>
      </p:grpSpPr>
      <p:sp>
        <p:nvSpPr>
          <p:cNvPr id="628" name="Shape 628"/>
          <p:cNvSpPr txBox="1"/>
          <p:nvPr>
            <p:ph type="title"/>
          </p:nvPr>
        </p:nvSpPr>
        <p:spPr>
          <a:xfrm>
            <a:off x="304800" y="228600"/>
            <a:ext cx="8381999" cy="8000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629" name="Shape 629"/>
          <p:cNvSpPr txBox="1"/>
          <p:nvPr>
            <p:ph idx="1" type="body"/>
          </p:nvPr>
        </p:nvSpPr>
        <p:spPr>
          <a:xfrm rot="5400000">
            <a:off x="2874761" y="-1217411"/>
            <a:ext cx="3394472" cy="8229598"/>
          </a:xfrm>
          <a:prstGeom prst="rect">
            <a:avLst/>
          </a:prstGeom>
          <a:noFill/>
          <a:ln>
            <a:noFill/>
          </a:ln>
        </p:spPr>
        <p:txBody>
          <a:bodyPr anchorCtr="0" anchor="t" bIns="91425" lIns="91425" rIns="91425" tIns="91425"/>
          <a:lstStyle>
            <a:lvl1pPr indent="2667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2413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2159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39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39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39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39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39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39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30" name="Shape 630"/>
          <p:cNvSpPr txBox="1"/>
          <p:nvPr>
            <p:ph idx="10" type="dt"/>
          </p:nvPr>
        </p:nvSpPr>
        <p:spPr>
          <a:xfrm>
            <a:off x="1371600" y="4869657"/>
            <a:ext cx="2133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631" name="Shape 631"/>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632" name="Shape 632"/>
          <p:cNvSpPr txBox="1"/>
          <p:nvPr>
            <p:ph idx="12" type="sldNum"/>
          </p:nvPr>
        </p:nvSpPr>
        <p:spPr>
          <a:xfrm>
            <a:off x="8260078" y="4754878"/>
            <a:ext cx="609599" cy="35337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633" name="Shape 633"/>
        <p:cNvGrpSpPr/>
        <p:nvPr/>
      </p:nvGrpSpPr>
      <p:grpSpPr>
        <a:xfrm>
          <a:off x="0" y="0"/>
          <a:ext cx="0" cy="0"/>
          <a:chOff x="0" y="0"/>
          <a:chExt cx="0" cy="0"/>
        </a:xfrm>
      </p:grpSpPr>
      <p:sp>
        <p:nvSpPr>
          <p:cNvPr id="634" name="Shape 634"/>
          <p:cNvSpPr txBox="1"/>
          <p:nvPr>
            <p:ph type="title"/>
          </p:nvPr>
        </p:nvSpPr>
        <p:spPr>
          <a:xfrm rot="5400000">
            <a:off x="5463777" y="1371599"/>
            <a:ext cx="4388641" cy="2057398"/>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4400" u="none" cap="none" strike="noStrike">
                <a:solidFill>
                  <a:schemeClr val="dk1"/>
                </a:solidFill>
                <a:latin typeface="Arial"/>
                <a:ea typeface="Arial"/>
                <a:cs typeface="Arial"/>
                <a:sym typeface="Arial"/>
              </a:defRPr>
            </a:lvl1pPr>
            <a:lvl2pPr indent="0" lvl="1">
              <a:spcBef>
                <a:spcPts val="0"/>
              </a:spcBef>
              <a:buFont typeface="Arial"/>
              <a:buNone/>
              <a:defRPr sz="1400"/>
            </a:lvl2pPr>
            <a:lvl3pPr indent="0" lvl="2">
              <a:spcBef>
                <a:spcPts val="0"/>
              </a:spcBef>
              <a:buFont typeface="Arial"/>
              <a:buNone/>
              <a:defRPr sz="1400"/>
            </a:lvl3pPr>
            <a:lvl4pPr indent="0" lvl="3">
              <a:spcBef>
                <a:spcPts val="0"/>
              </a:spcBef>
              <a:buFont typeface="Arial"/>
              <a:buNone/>
              <a:defRPr sz="1400"/>
            </a:lvl4pPr>
            <a:lvl5pPr indent="0" lvl="4">
              <a:spcBef>
                <a:spcPts val="0"/>
              </a:spcBef>
              <a:buFont typeface="Arial"/>
              <a:buNone/>
              <a:defRPr sz="1400"/>
            </a:lvl5pPr>
            <a:lvl6pPr indent="0" lvl="5">
              <a:spcBef>
                <a:spcPts val="0"/>
              </a:spcBef>
              <a:buFont typeface="Arial"/>
              <a:buNone/>
              <a:defRPr sz="1400"/>
            </a:lvl6pPr>
            <a:lvl7pPr indent="0" lvl="6">
              <a:spcBef>
                <a:spcPts val="0"/>
              </a:spcBef>
              <a:buFont typeface="Arial"/>
              <a:buNone/>
              <a:defRPr sz="1400"/>
            </a:lvl7pPr>
            <a:lvl8pPr indent="0" lvl="7">
              <a:spcBef>
                <a:spcPts val="0"/>
              </a:spcBef>
              <a:buFont typeface="Arial"/>
              <a:buNone/>
              <a:defRPr sz="1400"/>
            </a:lvl8pPr>
            <a:lvl9pPr indent="0" lvl="8">
              <a:spcBef>
                <a:spcPts val="0"/>
              </a:spcBef>
              <a:buFont typeface="Arial"/>
              <a:buNone/>
              <a:defRPr sz="1400"/>
            </a:lvl9pPr>
          </a:lstStyle>
          <a:p/>
        </p:txBody>
      </p:sp>
      <p:sp>
        <p:nvSpPr>
          <p:cNvPr id="635" name="Shape 635"/>
          <p:cNvSpPr txBox="1"/>
          <p:nvPr>
            <p:ph idx="1" type="body"/>
          </p:nvPr>
        </p:nvSpPr>
        <p:spPr>
          <a:xfrm rot="5400000">
            <a:off x="1272777" y="-609597"/>
            <a:ext cx="4388641" cy="6019798"/>
          </a:xfrm>
          <a:prstGeom prst="rect">
            <a:avLst/>
          </a:prstGeom>
          <a:noFill/>
          <a:ln>
            <a:noFill/>
          </a:ln>
        </p:spPr>
        <p:txBody>
          <a:bodyPr anchorCtr="0" anchor="t" bIns="91425" lIns="91425" rIns="91425" tIns="91425"/>
          <a:lstStyle>
            <a:lvl1pPr indent="266700" lvl="0" marL="342900" marR="0" rtl="0" algn="l">
              <a:lnSpc>
                <a:spcPct val="100000"/>
              </a:lnSpc>
              <a:spcBef>
                <a:spcPts val="60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241300" lvl="1" marL="736600" marR="0" rtl="0" algn="l">
              <a:lnSpc>
                <a:spcPct val="100000"/>
              </a:lnSpc>
              <a:spcBef>
                <a:spcPts val="60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215900" lvl="2" marL="1143000" marR="0" rtl="0" algn="l">
              <a:lnSpc>
                <a:spcPct val="100000"/>
              </a:lnSpc>
              <a:spcBef>
                <a:spcPts val="50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3pPr>
            <a:lvl4pPr indent="139700" lvl="3" marL="1600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39700" lvl="4" marL="20574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39700" lvl="5" marL="25146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39700" lvl="6" marL="29718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39700" lvl="7" marL="34290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39700" lvl="8" marL="3886200" marR="0" rtl="0" algn="l">
              <a:lnSpc>
                <a:spcPct val="100000"/>
              </a:lnSpc>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36" name="Shape 636"/>
          <p:cNvSpPr txBox="1"/>
          <p:nvPr>
            <p:ph idx="10" type="dt"/>
          </p:nvPr>
        </p:nvSpPr>
        <p:spPr>
          <a:xfrm>
            <a:off x="1371600" y="4869657"/>
            <a:ext cx="2133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637" name="Shape 637"/>
          <p:cNvSpPr txBox="1"/>
          <p:nvPr>
            <p:ph idx="11" type="ftr"/>
          </p:nvPr>
        </p:nvSpPr>
        <p:spPr>
          <a:xfrm>
            <a:off x="3124200" y="4767262"/>
            <a:ext cx="2895598" cy="273842"/>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3429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3716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17145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0574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24003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274320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638" name="Shape 638"/>
          <p:cNvSpPr txBox="1"/>
          <p:nvPr>
            <p:ph idx="12" type="sldNum"/>
          </p:nvPr>
        </p:nvSpPr>
        <p:spPr>
          <a:xfrm>
            <a:off x="8260078" y="4754878"/>
            <a:ext cx="609599" cy="353376"/>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640" name="Shape 640"/>
        <p:cNvGrpSpPr/>
        <p:nvPr/>
      </p:nvGrpSpPr>
      <p:grpSpPr>
        <a:xfrm>
          <a:off x="0" y="0"/>
          <a:ext cx="0" cy="0"/>
          <a:chOff x="0" y="0"/>
          <a:chExt cx="0" cy="0"/>
        </a:xfrm>
      </p:grpSpPr>
      <p:sp>
        <p:nvSpPr>
          <p:cNvPr id="641" name="Shape 641"/>
          <p:cNvSpPr txBox="1"/>
          <p:nvPr>
            <p:ph type="title"/>
          </p:nvPr>
        </p:nvSpPr>
        <p:spPr>
          <a:xfrm>
            <a:off x="722312" y="3305175"/>
            <a:ext cx="7772400" cy="1021556"/>
          </a:xfrm>
          <a:prstGeom prst="rect">
            <a:avLst/>
          </a:prstGeom>
          <a:noFill/>
          <a:ln>
            <a:noFill/>
          </a:ln>
        </p:spPr>
        <p:txBody>
          <a:bodyPr anchorCtr="0" anchor="t" bIns="68575" lIns="68575" rIns="68575" tIns="68575"/>
          <a:lstStyle>
            <a:lvl1pPr indent="0" lvl="0" marL="0" marR="0" rtl="0" algn="l">
              <a:spcBef>
                <a:spcPts val="0"/>
              </a:spcBef>
              <a:buClr>
                <a:schemeClr val="dk1"/>
              </a:buClr>
              <a:buSzPct val="27500"/>
              <a:buFont typeface="Arial"/>
              <a:buNone/>
              <a:defRPr b="1" i="0" sz="40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42" name="Shape 642"/>
          <p:cNvSpPr txBox="1"/>
          <p:nvPr>
            <p:ph idx="1" type="body"/>
          </p:nvPr>
        </p:nvSpPr>
        <p:spPr>
          <a:xfrm>
            <a:off x="722312" y="2180034"/>
            <a:ext cx="7772400" cy="1125140"/>
          </a:xfrm>
          <a:prstGeom prst="rect">
            <a:avLst/>
          </a:prstGeom>
          <a:noFill/>
          <a:ln>
            <a:noFill/>
          </a:ln>
        </p:spPr>
        <p:txBody>
          <a:bodyPr anchorCtr="0" anchor="b" bIns="68575" lIns="68575" rIns="68575" tIns="68575"/>
          <a:lstStyle>
            <a:lvl1pPr indent="0" lvl="0" marL="0" marR="0" rtl="0" algn="l">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1pPr>
            <a:lvl2pPr indent="-12700" lvl="1" marL="457200" marR="0" rtl="0" algn="l">
              <a:spcBef>
                <a:spcPts val="400"/>
              </a:spcBef>
              <a:buClr>
                <a:srgbClr val="888888"/>
              </a:buClr>
              <a:buSzPct val="61111"/>
              <a:buFont typeface="Arial"/>
              <a:buNone/>
              <a:defRPr b="0" i="0" sz="1800" u="none" cap="none" strike="noStrike">
                <a:solidFill>
                  <a:srgbClr val="888888"/>
                </a:solidFill>
                <a:latin typeface="Arial"/>
                <a:ea typeface="Arial"/>
                <a:cs typeface="Arial"/>
                <a:sym typeface="Arial"/>
              </a:defRPr>
            </a:lvl2pPr>
            <a:lvl3pPr indent="-12700" lvl="2" marL="914400" marR="0" rtl="0" algn="l">
              <a:spcBef>
                <a:spcPts val="300"/>
              </a:spcBef>
              <a:buClr>
                <a:srgbClr val="888888"/>
              </a:buClr>
              <a:buSzPct val="68750"/>
              <a:buFont typeface="Arial"/>
              <a:buNone/>
              <a:defRPr b="0" i="0" sz="1600" u="none" cap="none" strike="noStrike">
                <a:solidFill>
                  <a:srgbClr val="888888"/>
                </a:solidFill>
                <a:latin typeface="Arial"/>
                <a:ea typeface="Arial"/>
                <a:cs typeface="Arial"/>
                <a:sym typeface="Arial"/>
              </a:defRPr>
            </a:lvl3pPr>
            <a:lvl4pPr indent="-12700" lvl="3" marL="1371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4pPr>
            <a:lvl5pPr indent="-12700" lvl="4" marL="18288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5pPr>
            <a:lvl6pPr indent="-12700" lvl="5" marL="22860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6pPr>
            <a:lvl7pPr indent="-12700" lvl="6" marL="27432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7pPr>
            <a:lvl8pPr indent="-12700" lvl="7" marL="32004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8pPr>
            <a:lvl9pPr indent="-12700" lvl="8" marL="3657600" marR="0" rtl="0" algn="l">
              <a:spcBef>
                <a:spcPts val="300"/>
              </a:spcBef>
              <a:buClr>
                <a:srgbClr val="888888"/>
              </a:buClr>
              <a:buSzPct val="78571"/>
              <a:buFont typeface="Arial"/>
              <a:buNone/>
              <a:defRPr b="0" i="0" sz="1400" u="none" cap="none" strike="noStrike">
                <a:solidFill>
                  <a:srgbClr val="888888"/>
                </a:solidFill>
                <a:latin typeface="Arial"/>
                <a:ea typeface="Arial"/>
                <a:cs typeface="Arial"/>
                <a:sym typeface="Arial"/>
              </a:defRPr>
            </a:lvl9pPr>
          </a:lstStyle>
          <a:p/>
        </p:txBody>
      </p:sp>
      <p:sp>
        <p:nvSpPr>
          <p:cNvPr id="643" name="Shape 643"/>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b="0" i="0" sz="800" u="none" cap="none" strike="noStrike">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44" name="Shape 644"/>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45" name="Shape 645"/>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646" name="Shape 646"/>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i="0" lang="en" sz="800" u="none" cap="none" strike="noStrike">
                <a:solidFill>
                  <a:srgbClr val="000000"/>
                </a:solidFill>
                <a:latin typeface="Arial"/>
                <a:ea typeface="Arial"/>
                <a:cs typeface="Arial"/>
                <a:sym typeface="Arial"/>
              </a:rPr>
              <a:t>LOYOLA UNIVERSITY MARYLAND  |  SELLINGER SCHOOL OF BUSINESS</a:t>
            </a:r>
          </a:p>
        </p:txBody>
      </p:sp>
      <p:sp>
        <p:nvSpPr>
          <p:cNvPr id="647" name="Shape 647"/>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b="0" lang="en" sz="800" u="none">
                <a:solidFill>
                  <a:srgbClr val="000000"/>
                </a:solidFill>
                <a:latin typeface="Arial"/>
                <a:ea typeface="Arial"/>
                <a:cs typeface="Arial"/>
                <a:sym typeface="Arial"/>
              </a:rPr>
              <a:t>‹#›</a:t>
            </a:fld>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blipFill rotWithShape="1">
          <a:blip r:embed="rId2">
            <a:alphaModFix/>
          </a:blip>
          <a:stretch>
            <a:fillRect b="0" l="0" r="0" t="0"/>
          </a:stretch>
        </a:blipFill>
      </p:bgPr>
    </p:bg>
    <p:spTree>
      <p:nvGrpSpPr>
        <p:cNvPr id="648" name="Shape 648"/>
        <p:cNvGrpSpPr/>
        <p:nvPr/>
      </p:nvGrpSpPr>
      <p:grpSpPr>
        <a:xfrm>
          <a:off x="0" y="0"/>
          <a:ext cx="0" cy="0"/>
          <a:chOff x="0" y="0"/>
          <a:chExt cx="0" cy="0"/>
        </a:xfrm>
      </p:grpSpPr>
      <p:sp>
        <p:nvSpPr>
          <p:cNvPr id="649" name="Shape 649"/>
          <p:cNvSpPr txBox="1"/>
          <p:nvPr>
            <p:ph idx="11" type="ftr"/>
          </p:nvPr>
        </p:nvSpPr>
        <p:spPr>
          <a:xfrm>
            <a:off x="199700" y="4572000"/>
            <a:ext cx="2895599" cy="273843"/>
          </a:xfrm>
          <a:prstGeom prst="rect">
            <a:avLst/>
          </a:prstGeom>
          <a:noFill/>
          <a:ln>
            <a:noFill/>
          </a:ln>
        </p:spPr>
        <p:txBody>
          <a:bodyPr anchorCtr="0" anchor="b" bIns="68575" lIns="68575" rIns="68575" tIns="68575"/>
          <a:lstStyle>
            <a:lvl1pPr indent="0" lvl="0" marL="0" marR="0" rtl="0" algn="l">
              <a:spcBef>
                <a:spcPts val="0"/>
              </a:spcBef>
              <a:buSzPct val="137500"/>
              <a:buNone/>
              <a:defRPr sz="800">
                <a:solidFill>
                  <a:schemeClr val="dk1"/>
                </a:solidFill>
                <a:latin typeface="Arial"/>
                <a:ea typeface="Arial"/>
                <a:cs typeface="Arial"/>
                <a:sym typeface="Arial"/>
              </a:defRPr>
            </a:lvl1pPr>
            <a:lvl2pPr indent="0" lvl="1" marL="342900" marR="0" rtl="0" algn="l">
              <a:spcBef>
                <a:spcPts val="0"/>
              </a:spcBef>
              <a:buSzPct val="78571"/>
              <a:buNone/>
              <a:defRPr b="0" i="0" sz="1400" u="none" cap="none" strike="noStrike">
                <a:solidFill>
                  <a:schemeClr val="dk1"/>
                </a:solidFill>
                <a:latin typeface="Arial"/>
                <a:ea typeface="Arial"/>
                <a:cs typeface="Arial"/>
                <a:sym typeface="Arial"/>
              </a:defRPr>
            </a:lvl2pPr>
            <a:lvl3pPr indent="0" lvl="2" marL="685800" marR="0" rtl="0" algn="l">
              <a:spcBef>
                <a:spcPts val="0"/>
              </a:spcBef>
              <a:buSzPct val="78571"/>
              <a:buNone/>
              <a:defRPr b="0" i="0" sz="1400" u="none" cap="none" strike="noStrike">
                <a:solidFill>
                  <a:schemeClr val="dk1"/>
                </a:solidFill>
                <a:latin typeface="Arial"/>
                <a:ea typeface="Arial"/>
                <a:cs typeface="Arial"/>
                <a:sym typeface="Arial"/>
              </a:defRPr>
            </a:lvl3pPr>
            <a:lvl4pPr indent="0" lvl="3" marL="1028700" marR="0" rtl="0" algn="l">
              <a:spcBef>
                <a:spcPts val="0"/>
              </a:spcBef>
              <a:buSzPct val="78571"/>
              <a:buNone/>
              <a:defRPr b="0" i="0" sz="1400" u="none" cap="none" strike="noStrike">
                <a:solidFill>
                  <a:schemeClr val="dk1"/>
                </a:solidFill>
                <a:latin typeface="Arial"/>
                <a:ea typeface="Arial"/>
                <a:cs typeface="Arial"/>
                <a:sym typeface="Arial"/>
              </a:defRPr>
            </a:lvl4pPr>
            <a:lvl5pPr indent="0" lvl="4" marL="1371600" marR="0" rtl="0" algn="l">
              <a:spcBef>
                <a:spcPts val="0"/>
              </a:spcBef>
              <a:buSzPct val="78571"/>
              <a:buNone/>
              <a:defRPr b="0" i="0" sz="1400" u="none" cap="none" strike="noStrike">
                <a:solidFill>
                  <a:schemeClr val="dk1"/>
                </a:solidFill>
                <a:latin typeface="Arial"/>
                <a:ea typeface="Arial"/>
                <a:cs typeface="Arial"/>
                <a:sym typeface="Arial"/>
              </a:defRPr>
            </a:lvl5pPr>
            <a:lvl6pPr indent="0" lvl="5" marL="1714500" marR="0" rtl="0" algn="l">
              <a:spcBef>
                <a:spcPts val="0"/>
              </a:spcBef>
              <a:buSzPct val="78571"/>
              <a:buNone/>
              <a:defRPr b="0" i="0" sz="1400" u="none" cap="none" strike="noStrike">
                <a:solidFill>
                  <a:schemeClr val="dk1"/>
                </a:solidFill>
                <a:latin typeface="Arial"/>
                <a:ea typeface="Arial"/>
                <a:cs typeface="Arial"/>
                <a:sym typeface="Arial"/>
              </a:defRPr>
            </a:lvl6pPr>
            <a:lvl7pPr indent="0" lvl="6" marL="2057400" marR="0" rtl="0" algn="l">
              <a:spcBef>
                <a:spcPts val="0"/>
              </a:spcBef>
              <a:buSzPct val="78571"/>
              <a:buNone/>
              <a:defRPr b="0" i="0" sz="1400" u="none" cap="none" strike="noStrike">
                <a:solidFill>
                  <a:schemeClr val="dk1"/>
                </a:solidFill>
                <a:latin typeface="Arial"/>
                <a:ea typeface="Arial"/>
                <a:cs typeface="Arial"/>
                <a:sym typeface="Arial"/>
              </a:defRPr>
            </a:lvl7pPr>
            <a:lvl8pPr indent="0" lvl="7" marL="2400300" marR="0" rtl="0" algn="l">
              <a:spcBef>
                <a:spcPts val="0"/>
              </a:spcBef>
              <a:buSzPct val="78571"/>
              <a:buNone/>
              <a:defRPr b="0" i="0" sz="1400" u="none" cap="none" strike="noStrike">
                <a:solidFill>
                  <a:schemeClr val="dk1"/>
                </a:solidFill>
                <a:latin typeface="Arial"/>
                <a:ea typeface="Arial"/>
                <a:cs typeface="Arial"/>
                <a:sym typeface="Arial"/>
              </a:defRPr>
            </a:lvl8pPr>
            <a:lvl9pPr indent="0" lvl="8" marL="2743200" marR="0" rtl="0" algn="l">
              <a:spcBef>
                <a:spcPts val="0"/>
              </a:spcBef>
              <a:buSzPct val="78571"/>
              <a:buNone/>
              <a:defRPr b="0" i="0" sz="1400" u="none" cap="none" strike="noStrike">
                <a:solidFill>
                  <a:schemeClr val="dk1"/>
                </a:solidFill>
                <a:latin typeface="Arial"/>
                <a:ea typeface="Arial"/>
                <a:cs typeface="Arial"/>
                <a:sym typeface="Arial"/>
              </a:defRPr>
            </a:lvl9pPr>
          </a:lstStyle>
          <a:p/>
        </p:txBody>
      </p:sp>
      <p:cxnSp>
        <p:nvCxnSpPr>
          <p:cNvPr id="650" name="Shape 650"/>
          <p:cNvCxnSpPr/>
          <p:nvPr/>
        </p:nvCxnSpPr>
        <p:spPr>
          <a:xfrm>
            <a:off x="176049" y="4857750"/>
            <a:ext cx="8763000" cy="0"/>
          </a:xfrm>
          <a:prstGeom prst="straightConnector1">
            <a:avLst/>
          </a:prstGeom>
          <a:noFill/>
          <a:ln cap="flat" cmpd="sng" w="9525">
            <a:solidFill>
              <a:schemeClr val="dk1"/>
            </a:solidFill>
            <a:prstDash val="solid"/>
            <a:round/>
            <a:headEnd len="med" w="med" type="none"/>
            <a:tailEnd len="med" w="med" type="none"/>
          </a:ln>
        </p:spPr>
      </p:cxnSp>
      <p:cxnSp>
        <p:nvCxnSpPr>
          <p:cNvPr id="651" name="Shape 651"/>
          <p:cNvCxnSpPr/>
          <p:nvPr/>
        </p:nvCxnSpPr>
        <p:spPr>
          <a:xfrm>
            <a:off x="8558049" y="4857750"/>
            <a:ext cx="0" cy="171450"/>
          </a:xfrm>
          <a:prstGeom prst="straightConnector1">
            <a:avLst/>
          </a:prstGeom>
          <a:noFill/>
          <a:ln cap="flat" cmpd="sng" w="9525">
            <a:solidFill>
              <a:schemeClr val="dk1"/>
            </a:solidFill>
            <a:prstDash val="solid"/>
            <a:round/>
            <a:headEnd len="med" w="med" type="none"/>
            <a:tailEnd len="med" w="med" type="none"/>
          </a:ln>
        </p:spPr>
      </p:cxnSp>
      <p:sp>
        <p:nvSpPr>
          <p:cNvPr id="652" name="Shape 652"/>
          <p:cNvSpPr txBox="1"/>
          <p:nvPr/>
        </p:nvSpPr>
        <p:spPr>
          <a:xfrm>
            <a:off x="197070" y="4867616"/>
            <a:ext cx="3917729" cy="19240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800">
                <a:solidFill>
                  <a:srgbClr val="000000"/>
                </a:solidFill>
                <a:latin typeface="Arial"/>
                <a:ea typeface="Arial"/>
                <a:cs typeface="Arial"/>
                <a:sym typeface="Arial"/>
              </a:rPr>
              <a:t>LOYOLA UNIVERSITY MARYLAND  | SELLINGER SCHOOL OF BUSINESS</a:t>
            </a:r>
          </a:p>
        </p:txBody>
      </p:sp>
      <p:sp>
        <p:nvSpPr>
          <p:cNvPr id="653" name="Shape 653"/>
          <p:cNvSpPr txBox="1"/>
          <p:nvPr>
            <p:ph idx="12" type="sldNum"/>
          </p:nvPr>
        </p:nvSpPr>
        <p:spPr>
          <a:xfrm>
            <a:off x="8686800" y="49720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654" name="Shape 654"/>
        <p:cNvGrpSpPr/>
        <p:nvPr/>
      </p:nvGrpSpPr>
      <p:grpSpPr>
        <a:xfrm>
          <a:off x="0" y="0"/>
          <a:ext cx="0" cy="0"/>
          <a:chOff x="0" y="0"/>
          <a:chExt cx="0" cy="0"/>
        </a:xfrm>
      </p:grpSpPr>
      <p:sp>
        <p:nvSpPr>
          <p:cNvPr id="655" name="Shape 655"/>
          <p:cNvSpPr txBox="1"/>
          <p:nvPr>
            <p:ph type="title"/>
          </p:nvPr>
        </p:nvSpPr>
        <p:spPr>
          <a:xfrm>
            <a:off x="152400" y="342900"/>
            <a:ext cx="8229599" cy="857250"/>
          </a:xfrm>
          <a:prstGeom prst="rect">
            <a:avLst/>
          </a:prstGeom>
          <a:noFill/>
          <a:ln>
            <a:noFill/>
          </a:ln>
        </p:spPr>
        <p:txBody>
          <a:bodyPr anchorCtr="0" anchor="t" bIns="68575" lIns="68575" rIns="68575" tIns="68575"/>
          <a:lstStyle>
            <a:lvl1pPr indent="0" lvl="0" marL="0" marR="0" rtl="0" algn="l">
              <a:spcBef>
                <a:spcPts val="0"/>
              </a:spcBef>
              <a:buClr>
                <a:schemeClr val="dk1"/>
              </a:buClr>
              <a:buSzPct val="25000"/>
              <a:buFont typeface="Arial"/>
              <a:buNone/>
              <a:defRPr b="0" i="0" sz="4400" u="none" cap="none" strike="noStrike">
                <a:solidFill>
                  <a:schemeClr val="dk1"/>
                </a:solidFill>
                <a:latin typeface="Arial"/>
                <a:ea typeface="Arial"/>
                <a:cs typeface="Arial"/>
                <a:sym typeface="Arial"/>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blip>
          <a:stretch>
            <a:fillRect b="0" l="0" r="0" t="0"/>
          </a:stretch>
        </a:blipFill>
      </p:bgPr>
    </p:bg>
    <p:spTree>
      <p:nvGrpSpPr>
        <p:cNvPr id="656" name="Shape 656"/>
        <p:cNvGrpSpPr/>
        <p:nvPr/>
      </p:nvGrpSpPr>
      <p:grpSpPr>
        <a:xfrm>
          <a:off x="0" y="0"/>
          <a:ext cx="0" cy="0"/>
          <a:chOff x="0" y="0"/>
          <a:chExt cx="0" cy="0"/>
        </a:xfrm>
      </p:grpSpPr>
      <p:sp>
        <p:nvSpPr>
          <p:cNvPr id="657" name="Shape 657"/>
          <p:cNvSpPr txBox="1"/>
          <p:nvPr>
            <p:ph idx="1" type="body"/>
          </p:nvPr>
        </p:nvSpPr>
        <p:spPr>
          <a:xfrm>
            <a:off x="662940" y="1528763"/>
            <a:ext cx="8023859" cy="1143000"/>
          </a:xfrm>
          <a:prstGeom prst="rect">
            <a:avLst/>
          </a:prstGeom>
          <a:noFill/>
          <a:ln>
            <a:noFill/>
          </a:ln>
        </p:spPr>
        <p:txBody>
          <a:bodyPr anchorCtr="0" anchor="b" bIns="68575" lIns="68575" rIns="68575" tIns="68575"/>
          <a:lstStyle>
            <a:lvl1pPr indent="0" lvl="0" marL="0" marR="0" rtl="0" algn="l">
              <a:lnSpc>
                <a:spcPct val="100000"/>
              </a:lnSpc>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1pPr>
            <a:lvl2pPr indent="-12700" lvl="1" marL="457200" marR="0" rtl="0" algn="l">
              <a:spcBef>
                <a:spcPts val="600"/>
              </a:spcBef>
              <a:buClr>
                <a:schemeClr val="dk1"/>
              </a:buClr>
              <a:buSzPct val="39285"/>
              <a:buFont typeface="Arial"/>
              <a:buNone/>
              <a:defRPr b="0" i="0" sz="2800" u="none" cap="none" strike="noStrike">
                <a:solidFill>
                  <a:schemeClr val="dk1"/>
                </a:solidFill>
                <a:latin typeface="Arial"/>
                <a:ea typeface="Arial"/>
                <a:cs typeface="Arial"/>
                <a:sym typeface="Arial"/>
              </a:defRPr>
            </a:lvl2pPr>
            <a:lvl3pPr indent="-12700" lvl="2" marL="914400" marR="0" rtl="0" algn="l">
              <a:spcBef>
                <a:spcPts val="500"/>
              </a:spcBef>
              <a:buClr>
                <a:schemeClr val="dk1"/>
              </a:buClr>
              <a:buSzPct val="45833"/>
              <a:buFont typeface="Arial"/>
              <a:buNone/>
              <a:defRPr b="0" i="0" sz="2400" u="none" cap="none" strike="noStrike">
                <a:solidFill>
                  <a:schemeClr val="dk1"/>
                </a:solidFill>
                <a:latin typeface="Arial"/>
                <a:ea typeface="Arial"/>
                <a:cs typeface="Arial"/>
                <a:sym typeface="Arial"/>
              </a:defRPr>
            </a:lvl3pPr>
            <a:lvl4pPr indent="-12700" lvl="3" marL="13716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4pPr>
            <a:lvl5pPr indent="-12700" lvl="4" marL="1828800" marR="0" rtl="0" algn="l">
              <a:spcBef>
                <a:spcPts val="400"/>
              </a:spcBef>
              <a:buClr>
                <a:schemeClr val="dk1"/>
              </a:buClr>
              <a:buSzPct val="55000"/>
              <a:buFont typeface="Arial"/>
              <a:buNone/>
              <a:defRPr b="0" i="0" sz="2000" u="none" cap="none" strike="noStrike">
                <a:solidFill>
                  <a:schemeClr val="dk1"/>
                </a:solidFill>
                <a:latin typeface="Arial"/>
                <a:ea typeface="Arial"/>
                <a:cs typeface="Arial"/>
                <a:sym typeface="Arial"/>
              </a:defRPr>
            </a:lvl5pPr>
            <a:lvl6pPr indent="-1143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143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143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143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658" name="Shape 658"/>
          <p:cNvSpPr txBox="1"/>
          <p:nvPr>
            <p:ph type="ctrTitle"/>
          </p:nvPr>
        </p:nvSpPr>
        <p:spPr>
          <a:xfrm>
            <a:off x="655319" y="2714625"/>
            <a:ext cx="8031480" cy="971550"/>
          </a:xfrm>
          <a:prstGeom prst="rect">
            <a:avLst/>
          </a:prstGeom>
          <a:noFill/>
          <a:ln>
            <a:noFill/>
          </a:ln>
        </p:spPr>
        <p:txBody>
          <a:bodyPr anchorCtr="0" anchor="t" bIns="68575" lIns="68575" rIns="68575" tIns="68575"/>
          <a:lstStyle>
            <a:lvl1pPr indent="0" lvl="0" marL="0" marR="0" rtl="0" algn="l">
              <a:lnSpc>
                <a:spcPct val="95000"/>
              </a:lnSpc>
              <a:spcBef>
                <a:spcPts val="0"/>
              </a:spcBef>
              <a:buClr>
                <a:schemeClr val="dk1"/>
              </a:buClr>
              <a:buSzPct val="30555"/>
              <a:buFont typeface="Arial Black"/>
              <a:buNone/>
              <a:defRPr b="0" i="0" sz="3600" u="none" cap="none" strike="noStrike">
                <a:solidFill>
                  <a:schemeClr val="dk1"/>
                </a:solidFill>
                <a:latin typeface="Arial Black"/>
                <a:ea typeface="Arial Black"/>
                <a:cs typeface="Arial Black"/>
                <a:sym typeface="Arial Black"/>
              </a:defRPr>
            </a:lvl1pPr>
            <a:lvl2pPr indent="0" lvl="1">
              <a:spcBef>
                <a:spcPts val="0"/>
              </a:spcBef>
              <a:buSzPct val="78571"/>
              <a:buNone/>
              <a:defRPr sz="1400"/>
            </a:lvl2pPr>
            <a:lvl3pPr indent="0" lvl="2">
              <a:spcBef>
                <a:spcPts val="0"/>
              </a:spcBef>
              <a:buSzPct val="78571"/>
              <a:buNone/>
              <a:defRPr sz="1400"/>
            </a:lvl3pPr>
            <a:lvl4pPr indent="0" lvl="3">
              <a:spcBef>
                <a:spcPts val="0"/>
              </a:spcBef>
              <a:buSzPct val="78571"/>
              <a:buNone/>
              <a:defRPr sz="1400"/>
            </a:lvl4pPr>
            <a:lvl5pPr indent="0" lvl="4">
              <a:spcBef>
                <a:spcPts val="0"/>
              </a:spcBef>
              <a:buSzPct val="78571"/>
              <a:buNone/>
              <a:defRPr sz="1400"/>
            </a:lvl5pPr>
            <a:lvl6pPr indent="0" lvl="5">
              <a:spcBef>
                <a:spcPts val="0"/>
              </a:spcBef>
              <a:buSzPct val="78571"/>
              <a:buNone/>
              <a:defRPr sz="1400"/>
            </a:lvl6pPr>
            <a:lvl7pPr indent="0" lvl="6">
              <a:spcBef>
                <a:spcPts val="0"/>
              </a:spcBef>
              <a:buSzPct val="78571"/>
              <a:buNone/>
              <a:defRPr sz="1400"/>
            </a:lvl7pPr>
            <a:lvl8pPr indent="0" lvl="7">
              <a:spcBef>
                <a:spcPts val="0"/>
              </a:spcBef>
              <a:buSzPct val="78571"/>
              <a:buNone/>
              <a:defRPr sz="1400"/>
            </a:lvl8pPr>
            <a:lvl9pPr indent="0" lvl="8">
              <a:spcBef>
                <a:spcPts val="0"/>
              </a:spcBef>
              <a:buSzPct val="78571"/>
              <a:buNone/>
              <a:defRPr sz="1400"/>
            </a:lvl9pPr>
          </a:lstStyle>
          <a:p/>
        </p:txBody>
      </p:sp>
      <p:sp>
        <p:nvSpPr>
          <p:cNvPr id="659" name="Shape 659"/>
          <p:cNvSpPr txBox="1"/>
          <p:nvPr>
            <p:ph idx="2" type="subTitle"/>
          </p:nvPr>
        </p:nvSpPr>
        <p:spPr>
          <a:xfrm>
            <a:off x="685800" y="3629025"/>
            <a:ext cx="6019800" cy="1183005"/>
          </a:xfrm>
          <a:prstGeom prst="rect">
            <a:avLst/>
          </a:prstGeom>
          <a:noFill/>
          <a:ln>
            <a:noFill/>
          </a:ln>
        </p:spPr>
        <p:txBody>
          <a:bodyPr anchorCtr="0" anchor="t" bIns="68575" lIns="68575" rIns="68575" tIns="68575"/>
          <a:lstStyle>
            <a:lvl1pPr indent="0" lvl="0" marL="0" marR="0" rtl="0" algn="l">
              <a:lnSpc>
                <a:spcPct val="105000"/>
              </a:lnSpc>
              <a:spcBef>
                <a:spcPts val="0"/>
              </a:spcBef>
              <a:buClr>
                <a:schemeClr val="dk1"/>
              </a:buClr>
              <a:buSzPct val="68750"/>
              <a:buFont typeface="Arial"/>
              <a:buNone/>
              <a:defRPr b="0" i="0" sz="1600" u="none" cap="none" strike="noStrike">
                <a:solidFill>
                  <a:schemeClr val="dk1"/>
                </a:solidFill>
                <a:latin typeface="Arial"/>
                <a:ea typeface="Arial"/>
                <a:cs typeface="Arial"/>
                <a:sym typeface="Arial"/>
              </a:defRPr>
            </a:lvl1pPr>
            <a:lvl2pPr indent="-12700" lvl="1" marL="457200" marR="0" rtl="0" algn="ctr">
              <a:spcBef>
                <a:spcPts val="600"/>
              </a:spcBef>
              <a:buClr>
                <a:srgbClr val="888888"/>
              </a:buClr>
              <a:buSzPct val="39285"/>
              <a:buFont typeface="Arial"/>
              <a:buNone/>
              <a:defRPr b="0" i="0" sz="2800" u="none" cap="none" strike="noStrike">
                <a:solidFill>
                  <a:srgbClr val="888888"/>
                </a:solidFill>
                <a:latin typeface="Arial"/>
                <a:ea typeface="Arial"/>
                <a:cs typeface="Arial"/>
                <a:sym typeface="Arial"/>
              </a:defRPr>
            </a:lvl2pPr>
            <a:lvl3pPr indent="-12700" lvl="2" marL="914400" marR="0" rtl="0" algn="ctr">
              <a:spcBef>
                <a:spcPts val="500"/>
              </a:spcBef>
              <a:buClr>
                <a:srgbClr val="888888"/>
              </a:buClr>
              <a:buSzPct val="45833"/>
              <a:buFont typeface="Arial"/>
              <a:buNone/>
              <a:defRPr b="0" i="0" sz="2400" u="none" cap="none" strike="noStrike">
                <a:solidFill>
                  <a:srgbClr val="888888"/>
                </a:solidFill>
                <a:latin typeface="Arial"/>
                <a:ea typeface="Arial"/>
                <a:cs typeface="Arial"/>
                <a:sym typeface="Arial"/>
              </a:defRPr>
            </a:lvl3pPr>
            <a:lvl4pPr indent="-12700" lvl="3" marL="1371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4pPr>
            <a:lvl5pPr indent="-12700" lvl="4" marL="18288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5pPr>
            <a:lvl6pPr indent="-12700" lvl="5" marL="22860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6pPr>
            <a:lvl7pPr indent="-12700" lvl="6" marL="27432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7pPr>
            <a:lvl8pPr indent="-12700" lvl="7" marL="32004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8pPr>
            <a:lvl9pPr indent="-12700" lvl="8" marL="3657600" marR="0" rtl="0" algn="ctr">
              <a:spcBef>
                <a:spcPts val="400"/>
              </a:spcBef>
              <a:buClr>
                <a:srgbClr val="888888"/>
              </a:buClr>
              <a:buSzPct val="55000"/>
              <a:buFont typeface="Arial"/>
              <a:buNone/>
              <a:defRPr b="0" i="0" sz="2000" u="none" cap="none" strike="noStrike">
                <a:solidFill>
                  <a:srgbClr val="888888"/>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8.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3" Type="http://schemas.openxmlformats.org/officeDocument/2006/relationships/slideLayout" Target="../slideLayouts/slideLayout119.xml"/><Relationship Id="rId12" Type="http://schemas.openxmlformats.org/officeDocument/2006/relationships/slideLayout" Target="../slideLayouts/slideLayout118.xml"/><Relationship Id="rId1" Type="http://schemas.openxmlformats.org/officeDocument/2006/relationships/image" Target="../media/image11.jpg"/><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4.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9.xml"/><Relationship Id="rId10" Type="http://schemas.openxmlformats.org/officeDocument/2006/relationships/slideLayout" Target="../slideLayouts/slideLayout128.xml"/><Relationship Id="rId13" Type="http://schemas.openxmlformats.org/officeDocument/2006/relationships/slideLayout" Target="../slideLayouts/slideLayout131.xml"/><Relationship Id="rId12" Type="http://schemas.openxmlformats.org/officeDocument/2006/relationships/slideLayout" Target="../slideLayouts/slideLayout130.xml"/><Relationship Id="rId1" Type="http://schemas.openxmlformats.org/officeDocument/2006/relationships/image" Target="../media/image11.jpg"/><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7.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3" Type="http://schemas.openxmlformats.org/officeDocument/2006/relationships/slideLayout" Target="../slideLayouts/slideLayout143.xml"/><Relationship Id="rId12" Type="http://schemas.openxmlformats.org/officeDocument/2006/relationships/slideLayout" Target="../slideLayouts/slideLayout142.xml"/><Relationship Id="rId1" Type="http://schemas.openxmlformats.org/officeDocument/2006/relationships/image" Target="../media/image15.jpg"/><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3.xml"/><Relationship Id="rId10" Type="http://schemas.openxmlformats.org/officeDocument/2006/relationships/slideLayout" Target="../slideLayouts/slideLayout152.xml"/><Relationship Id="rId13" Type="http://schemas.openxmlformats.org/officeDocument/2006/relationships/slideLayout" Target="../slideLayouts/slideLayout155.xml"/><Relationship Id="rId12" Type="http://schemas.openxmlformats.org/officeDocument/2006/relationships/slideLayout" Target="../slideLayouts/slideLayout154.xml"/><Relationship Id="rId1" Type="http://schemas.openxmlformats.org/officeDocument/2006/relationships/image" Target="../media/image17.jpg"/><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2.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1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1.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image" Target="../media/image1.jp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1.jp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9.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4.jp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1.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 Type="http://schemas.openxmlformats.org/officeDocument/2006/relationships/image" Target="../media/image4.jpg"/><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5.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 Type="http://schemas.openxmlformats.org/officeDocument/2006/relationships/image" Target="../media/image6.jpg"/><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0.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 Type="http://schemas.openxmlformats.org/officeDocument/2006/relationships/image" Target="../media/image8.jpg"/><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4.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Font typeface="Cambria"/>
              <a:buNone/>
              <a:defRPr sz="2800">
                <a:solidFill>
                  <a:schemeClr val="dk1"/>
                </a:solidFill>
                <a:latin typeface="Cambria"/>
                <a:ea typeface="Cambria"/>
                <a:cs typeface="Cambria"/>
                <a:sym typeface="Cambria"/>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721" name="Shape 721"/>
        <p:cNvGrpSpPr/>
        <p:nvPr/>
      </p:nvGrpSpPr>
      <p:grpSpPr>
        <a:xfrm>
          <a:off x="0" y="0"/>
          <a:ext cx="0" cy="0"/>
          <a:chOff x="0" y="0"/>
          <a:chExt cx="0" cy="0"/>
        </a:xfrm>
      </p:grpSpPr>
      <p:sp>
        <p:nvSpPr>
          <p:cNvPr id="722" name="Shape 722"/>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 sz="13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807" name="Shape 807"/>
        <p:cNvGrpSpPr/>
        <p:nvPr/>
      </p:nvGrpSpPr>
      <p:grpSpPr>
        <a:xfrm>
          <a:off x="0" y="0"/>
          <a:ext cx="0" cy="0"/>
          <a:chOff x="0" y="0"/>
          <a:chExt cx="0" cy="0"/>
        </a:xfrm>
      </p:grpSpPr>
      <p:sp>
        <p:nvSpPr>
          <p:cNvPr id="808" name="Shape 808"/>
          <p:cNvSpPr txBox="1"/>
          <p:nvPr>
            <p:ph idx="12" type="sldNum"/>
          </p:nvPr>
        </p:nvSpPr>
        <p:spPr>
          <a:xfrm>
            <a:off x="8556782" y="4749850"/>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 sz="13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890" name="Shape 89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972" name="Shape 97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50" name="Shape 50"/>
        <p:cNvGrpSpPr/>
        <p:nvPr/>
      </p:nvGrpSpPr>
      <p:grpSpPr>
        <a:xfrm>
          <a:off x="0" y="0"/>
          <a:ext cx="0" cy="0"/>
          <a:chOff x="0" y="0"/>
          <a:chExt cx="0" cy="0"/>
        </a:xfrm>
      </p:grpSpPr>
      <p:sp>
        <p:nvSpPr>
          <p:cNvPr id="51" name="Shape 51"/>
          <p:cNvSpPr txBox="1"/>
          <p:nvPr>
            <p:ph idx="12" type="sldNum"/>
          </p:nvPr>
        </p:nvSpPr>
        <p:spPr>
          <a:xfrm>
            <a:off x="8556783" y="474985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300">
                <a:solidFill>
                  <a:schemeClr val="tx1"/>
                </a:solidFill>
              </a:rPr>
              <a:t>‹#›</a:t>
            </a:fld>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135" name="Shape 135"/>
        <p:cNvGrpSpPr/>
        <p:nvPr/>
      </p:nvGrpSpPr>
      <p:grpSpPr>
        <a:xfrm>
          <a:off x="0" y="0"/>
          <a:ext cx="0" cy="0"/>
          <a:chOff x="0" y="0"/>
          <a:chExt cx="0" cy="0"/>
        </a:xfrm>
      </p:grpSpPr>
      <p:sp>
        <p:nvSpPr>
          <p:cNvPr id="136" name="Shape 136"/>
          <p:cNvSpPr txBox="1"/>
          <p:nvPr>
            <p:ph idx="12" type="sldNum"/>
          </p:nvPr>
        </p:nvSpPr>
        <p:spPr>
          <a:xfrm>
            <a:off x="8556783" y="474985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300">
                <a:solidFill>
                  <a:schemeClr val="tx1"/>
                </a:solidFill>
              </a:rPr>
              <a:t>‹#›</a:t>
            </a:fld>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221" name="Shape 221"/>
        <p:cNvGrpSpPr/>
        <p:nvPr/>
      </p:nvGrpSpPr>
      <p:grpSpPr>
        <a:xfrm>
          <a:off x="0" y="0"/>
          <a:ext cx="0" cy="0"/>
          <a:chOff x="0" y="0"/>
          <a:chExt cx="0" cy="0"/>
        </a:xfrm>
      </p:grpSpPr>
      <p:sp>
        <p:nvSpPr>
          <p:cNvPr id="222" name="Shape 222"/>
          <p:cNvSpPr txBox="1"/>
          <p:nvPr>
            <p:ph idx="12" type="sldNum"/>
          </p:nvPr>
        </p:nvSpPr>
        <p:spPr>
          <a:xfrm>
            <a:off x="8556783" y="474985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300">
                <a:solidFill>
                  <a:schemeClr val="tx1"/>
                </a:solidFill>
              </a:rPr>
              <a:t>‹#›</a:t>
            </a:fld>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307" name="Shape 307"/>
        <p:cNvGrpSpPr/>
        <p:nvPr/>
      </p:nvGrpSpPr>
      <p:grpSpPr>
        <a:xfrm>
          <a:off x="0" y="0"/>
          <a:ext cx="0" cy="0"/>
          <a:chOff x="0" y="0"/>
          <a:chExt cx="0" cy="0"/>
        </a:xfrm>
      </p:grpSpPr>
      <p:sp>
        <p:nvSpPr>
          <p:cNvPr id="308" name="Shape 308"/>
          <p:cNvSpPr txBox="1"/>
          <p:nvPr>
            <p:ph idx="12" type="sldNum"/>
          </p:nvPr>
        </p:nvSpPr>
        <p:spPr>
          <a:xfrm>
            <a:off x="8556783" y="474985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300">
                <a:solidFill>
                  <a:schemeClr val="tx1"/>
                </a:solidFill>
              </a:rPr>
              <a:t>‹#›</a:t>
            </a:fld>
          </a:p>
        </p:txBody>
      </p:sp>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393" name="Shape 39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475" name="Shape 47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557" name="Shape 55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639" name="Shape 63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7.xml"/><Relationship Id="rId3"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9.xml"/><Relationship Id="rId3"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0.xml"/><Relationship Id="rId3" Type="http://schemas.openxmlformats.org/officeDocument/2006/relationships/image" Target="../media/image5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2.xml"/><Relationship Id="rId3"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49.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0.xml"/><Relationship Id="rId3" Type="http://schemas.openxmlformats.org/officeDocument/2006/relationships/image" Target="../media/image60.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6.xml"/><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7.xml"/><Relationship Id="rId3" Type="http://schemas.openxmlformats.org/officeDocument/2006/relationships/image" Target="../media/image65.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8.xml"/><Relationship Id="rId3"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9.xml"/><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0.xml"/><Relationship Id="rId3"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1.xml"/><Relationship Id="rId3"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3.xml"/><Relationship Id="rId3"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4.xml"/><Relationship Id="rId3" Type="http://schemas.openxmlformats.org/officeDocument/2006/relationships/image" Target="../media/image2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5.xml"/><Relationship Id="rId3" Type="http://schemas.openxmlformats.org/officeDocument/2006/relationships/image" Target="../media/image80.jpg"/><Relationship Id="rId4" Type="http://schemas.openxmlformats.org/officeDocument/2006/relationships/image" Target="../media/image7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6.xml"/><Relationship Id="rId3" Type="http://schemas.openxmlformats.org/officeDocument/2006/relationships/image" Target="../media/image79.jpg"/><Relationship Id="rId4" Type="http://schemas.openxmlformats.org/officeDocument/2006/relationships/image" Target="../media/image8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7.xml"/><Relationship Id="rId3" Type="http://schemas.openxmlformats.org/officeDocument/2006/relationships/image" Target="../media/image81.jpg"/><Relationship Id="rId4" Type="http://schemas.openxmlformats.org/officeDocument/2006/relationships/image" Target="../media/image7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8.xml"/><Relationship Id="rId3" Type="http://schemas.openxmlformats.org/officeDocument/2006/relationships/image" Target="../media/image83.jpg"/><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9.xml"/><Relationship Id="rId3" Type="http://schemas.openxmlformats.org/officeDocument/2006/relationships/image" Target="../media/image84.jpg"/><Relationship Id="rId4" Type="http://schemas.openxmlformats.org/officeDocument/2006/relationships/image" Target="../media/image7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0.xml"/><Relationship Id="rId3" Type="http://schemas.openxmlformats.org/officeDocument/2006/relationships/image" Target="../media/image87.jpg"/><Relationship Id="rId4" Type="http://schemas.openxmlformats.org/officeDocument/2006/relationships/image" Target="../media/image8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1.xml"/><Relationship Id="rId3" Type="http://schemas.openxmlformats.org/officeDocument/2006/relationships/image" Target="../media/image89.jpg"/><Relationship Id="rId4" Type="http://schemas.openxmlformats.org/officeDocument/2006/relationships/image" Target="../media/image8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2.xml"/><Relationship Id="rId3" Type="http://schemas.openxmlformats.org/officeDocument/2006/relationships/image" Target="../media/image93.jpg"/><Relationship Id="rId4" Type="http://schemas.openxmlformats.org/officeDocument/2006/relationships/image" Target="../media/image9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3.xml"/><Relationship Id="rId3" Type="http://schemas.openxmlformats.org/officeDocument/2006/relationships/image" Target="../media/image94.jpg"/><Relationship Id="rId4" Type="http://schemas.openxmlformats.org/officeDocument/2006/relationships/image" Target="../media/image9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4.xml"/><Relationship Id="rId3" Type="http://schemas.openxmlformats.org/officeDocument/2006/relationships/image" Target="../media/image97.jpg"/><Relationship Id="rId4" Type="http://schemas.openxmlformats.org/officeDocument/2006/relationships/image" Target="../media/image9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5.xml"/><Relationship Id="rId3" Type="http://schemas.openxmlformats.org/officeDocument/2006/relationships/image" Target="../media/image98.jpg"/><Relationship Id="rId4" Type="http://schemas.openxmlformats.org/officeDocument/2006/relationships/image" Target="../media/image8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6.xml"/><Relationship Id="rId3" Type="http://schemas.openxmlformats.org/officeDocument/2006/relationships/image" Target="../media/image99.jpg"/><Relationship Id="rId4" Type="http://schemas.openxmlformats.org/officeDocument/2006/relationships/image" Target="../media/image90.jpg"/><Relationship Id="rId5"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057" name="Shape 1057"/>
        <p:cNvGrpSpPr/>
        <p:nvPr/>
      </p:nvGrpSpPr>
      <p:grpSpPr>
        <a:xfrm>
          <a:off x="0" y="0"/>
          <a:ext cx="0" cy="0"/>
          <a:chOff x="0" y="0"/>
          <a:chExt cx="0" cy="0"/>
        </a:xfrm>
      </p:grpSpPr>
      <p:sp>
        <p:nvSpPr>
          <p:cNvPr id="1058" name="Shape 1058"/>
          <p:cNvSpPr txBox="1"/>
          <p:nvPr>
            <p:ph type="ctrTitle"/>
          </p:nvPr>
        </p:nvSpPr>
        <p:spPr>
          <a:xfrm>
            <a:off x="311708" y="2863900"/>
            <a:ext cx="8520600" cy="2052600"/>
          </a:xfrm>
          <a:prstGeom prst="rect">
            <a:avLst/>
          </a:prstGeom>
        </p:spPr>
        <p:txBody>
          <a:bodyPr anchorCtr="0" anchor="b" bIns="91425" lIns="91425" rIns="91425" tIns="91425">
            <a:noAutofit/>
          </a:bodyPr>
          <a:lstStyle/>
          <a:p>
            <a:pPr lvl="0">
              <a:spcBef>
                <a:spcPts val="0"/>
              </a:spcBef>
              <a:buNone/>
            </a:pPr>
            <a:r>
              <a:rPr lang="en">
                <a:solidFill>
                  <a:srgbClr val="EFEFEF"/>
                </a:solidFill>
              </a:rPr>
              <a:t>Sellinger Applied Portfolio</a:t>
            </a:r>
          </a:p>
          <a:p>
            <a:pPr lvl="0" rtl="0">
              <a:lnSpc>
                <a:spcPct val="115000"/>
              </a:lnSpc>
              <a:spcBef>
                <a:spcPts val="0"/>
              </a:spcBef>
              <a:buClr>
                <a:schemeClr val="dk1"/>
              </a:buClr>
              <a:buSzPct val="36666"/>
              <a:buFont typeface="Arial"/>
              <a:buNone/>
            </a:pPr>
            <a:r>
              <a:rPr lang="en" sz="3000">
                <a:solidFill>
                  <a:srgbClr val="EFEFEF"/>
                </a:solidFill>
              </a:rPr>
              <a:t>Portfolio Review | Spring 2017</a:t>
            </a:r>
          </a:p>
        </p:txBody>
      </p:sp>
      <p:sp>
        <p:nvSpPr>
          <p:cNvPr id="1059" name="Shape 105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0" name="Shape 1170"/>
        <p:cNvGrpSpPr/>
        <p:nvPr/>
      </p:nvGrpSpPr>
      <p:grpSpPr>
        <a:xfrm>
          <a:off x="0" y="0"/>
          <a:ext cx="0" cy="0"/>
          <a:chOff x="0" y="0"/>
          <a:chExt cx="0" cy="0"/>
        </a:xfrm>
      </p:grpSpPr>
      <p:sp>
        <p:nvSpPr>
          <p:cNvPr id="1171" name="Shape 1171"/>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Cambria"/>
              <a:buNone/>
            </a:pPr>
            <a:r>
              <a:rPr b="1" i="0" lang="en" sz="2600" u="none" cap="none" strike="noStrike">
                <a:solidFill>
                  <a:srgbClr val="000000"/>
                </a:solidFill>
                <a:latin typeface="Cambria"/>
                <a:ea typeface="Cambria"/>
                <a:cs typeface="Cambria"/>
                <a:sym typeface="Cambria"/>
              </a:rPr>
              <a:t>International Economics</a:t>
            </a:r>
          </a:p>
        </p:txBody>
      </p:sp>
      <p:sp>
        <p:nvSpPr>
          <p:cNvPr id="1172" name="Shape 1172"/>
          <p:cNvSpPr txBox="1"/>
          <p:nvPr>
            <p:ph idx="1" type="body"/>
          </p:nvPr>
        </p:nvSpPr>
        <p:spPr>
          <a:xfrm>
            <a:off x="311700" y="1152475"/>
            <a:ext cx="8520599" cy="3416400"/>
          </a:xfrm>
          <a:prstGeom prst="rect">
            <a:avLst/>
          </a:prstGeom>
          <a:noFill/>
          <a:ln>
            <a:noFill/>
          </a:ln>
        </p:spPr>
        <p:txBody>
          <a:bodyPr anchorCtr="0" anchor="t" bIns="91425" lIns="91425" rIns="91425" tIns="91425">
            <a:noAutofit/>
          </a:bodyPr>
          <a:lstStyle/>
          <a:p>
            <a:pPr indent="-273050" lvl="0" marL="514350" marR="0" rtl="0" algn="l">
              <a:lnSpc>
                <a:spcPct val="150000"/>
              </a:lnSpc>
              <a:spcBef>
                <a:spcPts val="0"/>
              </a:spcBef>
              <a:spcAft>
                <a:spcPts val="0"/>
              </a:spcAft>
              <a:buClr>
                <a:srgbClr val="000000"/>
              </a:buClr>
              <a:buFont typeface="Cambria"/>
              <a:buChar char="•"/>
            </a:pPr>
            <a:r>
              <a:rPr i="0" lang="en" u="none" cap="none" strike="noStrike">
                <a:solidFill>
                  <a:srgbClr val="000000"/>
                </a:solidFill>
                <a:latin typeface="Cambria"/>
                <a:ea typeface="Cambria"/>
                <a:cs typeface="Cambria"/>
                <a:sym typeface="Cambria"/>
              </a:rPr>
              <a:t>United Kingdom plans to leave the European Union by March 29, 2019 through Article 50. UK economic growth decreased </a:t>
            </a:r>
            <a:r>
              <a:rPr lang="en">
                <a:latin typeface="Cambria"/>
                <a:ea typeface="Cambria"/>
                <a:cs typeface="Cambria"/>
                <a:sym typeface="Cambria"/>
              </a:rPr>
              <a:t>as a</a:t>
            </a:r>
            <a:r>
              <a:rPr i="0" lang="en" u="none" cap="none" strike="noStrike">
                <a:solidFill>
                  <a:srgbClr val="000000"/>
                </a:solidFill>
                <a:latin typeface="Cambria"/>
                <a:ea typeface="Cambria"/>
                <a:cs typeface="Cambria"/>
                <a:sym typeface="Cambria"/>
              </a:rPr>
              <a:t> results of the Brexit</a:t>
            </a:r>
            <a:r>
              <a:rPr lang="en">
                <a:latin typeface="Cambria"/>
                <a:ea typeface="Cambria"/>
                <a:cs typeface="Cambria"/>
                <a:sym typeface="Cambria"/>
              </a:rPr>
              <a:t> vote. </a:t>
            </a:r>
          </a:p>
          <a:p>
            <a:pPr indent="-273050" lvl="0" marL="514350" marR="0" rtl="0" algn="l">
              <a:lnSpc>
                <a:spcPct val="150000"/>
              </a:lnSpc>
              <a:spcBef>
                <a:spcPts val="0"/>
              </a:spcBef>
              <a:spcAft>
                <a:spcPts val="0"/>
              </a:spcAft>
              <a:buClr>
                <a:srgbClr val="000000"/>
              </a:buClr>
              <a:buFont typeface="Cambria"/>
              <a:buChar char="•"/>
            </a:pPr>
            <a:r>
              <a:rPr i="0" lang="en" u="none" cap="none" strike="noStrike">
                <a:solidFill>
                  <a:srgbClr val="000000"/>
                </a:solidFill>
                <a:latin typeface="Cambria"/>
                <a:ea typeface="Cambria"/>
                <a:cs typeface="Cambria"/>
                <a:sym typeface="Cambria"/>
              </a:rPr>
              <a:t>Despite being one of the EU’s top economies, France is in an economic </a:t>
            </a:r>
            <a:r>
              <a:rPr lang="en">
                <a:latin typeface="Cambria"/>
                <a:ea typeface="Cambria"/>
                <a:cs typeface="Cambria"/>
                <a:sym typeface="Cambria"/>
              </a:rPr>
              <a:t>downturn</a:t>
            </a:r>
            <a:r>
              <a:rPr i="0" lang="en" u="none" cap="none" strike="noStrike">
                <a:solidFill>
                  <a:srgbClr val="000000"/>
                </a:solidFill>
                <a:latin typeface="Cambria"/>
                <a:ea typeface="Cambria"/>
                <a:cs typeface="Cambria"/>
                <a:sym typeface="Cambria"/>
              </a:rPr>
              <a:t> due to high unemployment rates and minimal growth. France’s debt </a:t>
            </a:r>
            <a:r>
              <a:rPr lang="en">
                <a:latin typeface="Cambria"/>
                <a:ea typeface="Cambria"/>
                <a:cs typeface="Cambria"/>
                <a:sym typeface="Cambria"/>
              </a:rPr>
              <a:t>is </a:t>
            </a:r>
            <a:r>
              <a:rPr i="0" lang="en" u="none" cap="none" strike="noStrike">
                <a:solidFill>
                  <a:srgbClr val="000000"/>
                </a:solidFill>
                <a:latin typeface="Cambria"/>
                <a:ea typeface="Cambria"/>
                <a:cs typeface="Cambria"/>
                <a:sym typeface="Cambria"/>
              </a:rPr>
              <a:t>90% of the nation’s GDP, one of the largest rates in the European Union.</a:t>
            </a:r>
          </a:p>
          <a:p>
            <a:pPr indent="-273050" lvl="0" marL="514350" marR="0" rtl="0" algn="l">
              <a:lnSpc>
                <a:spcPct val="150000"/>
              </a:lnSpc>
              <a:spcBef>
                <a:spcPts val="0"/>
              </a:spcBef>
              <a:spcAft>
                <a:spcPts val="0"/>
              </a:spcAft>
              <a:buClr>
                <a:srgbClr val="000000"/>
              </a:buClr>
              <a:buFont typeface="Cambria"/>
              <a:buChar char="•"/>
            </a:pPr>
            <a:r>
              <a:rPr i="0" lang="en" u="none" cap="none" strike="noStrike">
                <a:solidFill>
                  <a:srgbClr val="000000"/>
                </a:solidFill>
                <a:latin typeface="Cambria"/>
                <a:ea typeface="Cambria"/>
                <a:cs typeface="Cambria"/>
                <a:sym typeface="Cambria"/>
              </a:rPr>
              <a:t>Germany’s economy is stagnant </a:t>
            </a:r>
            <a:r>
              <a:rPr lang="en">
                <a:latin typeface="Cambria"/>
                <a:ea typeface="Cambria"/>
                <a:cs typeface="Cambria"/>
                <a:sym typeface="Cambria"/>
              </a:rPr>
              <a:t>in</a:t>
            </a:r>
            <a:r>
              <a:rPr i="0" lang="en" u="none" cap="none" strike="noStrike">
                <a:solidFill>
                  <a:srgbClr val="000000"/>
                </a:solidFill>
                <a:latin typeface="Cambria"/>
                <a:ea typeface="Cambria"/>
                <a:cs typeface="Cambria"/>
                <a:sym typeface="Cambria"/>
              </a:rPr>
              <a:t> 2017 following its substantial GDP increase of 1.9% in 2016.</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p:txBody>
      </p:sp>
      <p:sp>
        <p:nvSpPr>
          <p:cNvPr id="1173" name="Shape 1173"/>
          <p:cNvSpPr txBox="1"/>
          <p:nvPr>
            <p:ph idx="12" type="sldNum"/>
          </p:nvPr>
        </p:nvSpPr>
        <p:spPr>
          <a:xfrm>
            <a:off x="8686800" y="4972050"/>
            <a:ext cx="381000" cy="171300"/>
          </a:xfrm>
          <a:prstGeom prst="rect">
            <a:avLst/>
          </a:prstGeom>
        </p:spPr>
        <p:txBody>
          <a:bodyPr anchorCtr="0" anchor="t" bIns="34275" lIns="68575" rIns="68575" tIns="34275">
            <a:noAutofit/>
          </a:bodyPr>
          <a:lstStyle/>
          <a:p>
            <a:pPr lvl="0">
              <a:spcBef>
                <a:spcPts val="0"/>
              </a:spcBef>
              <a:buClr>
                <a:srgbClr val="000000"/>
              </a:buClr>
              <a:buSzPct val="25000"/>
              <a:buFont typeface="Arial"/>
              <a:buNone/>
            </a:pPr>
            <a:fld id="{00000000-1234-1234-1234-123412341234}" type="slidenum">
              <a:rPr lang="en"/>
              <a:t>‹#›</a:t>
            </a:fld>
          </a:p>
        </p:txBody>
      </p:sp>
      <p:pic>
        <p:nvPicPr>
          <p:cNvPr id="1174" name="Shape 1174"/>
          <p:cNvPicPr preferRelativeResize="0"/>
          <p:nvPr/>
        </p:nvPicPr>
        <p:blipFill>
          <a:blip r:embed="rId3">
            <a:alphaModFix/>
          </a:blip>
          <a:stretch>
            <a:fillRect/>
          </a:stretch>
        </p:blipFill>
        <p:spPr>
          <a:xfrm>
            <a:off x="5136674" y="3340800"/>
            <a:ext cx="3402650" cy="1487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8" name="Shape 1178"/>
        <p:cNvGrpSpPr/>
        <p:nvPr/>
      </p:nvGrpSpPr>
      <p:grpSpPr>
        <a:xfrm>
          <a:off x="0" y="0"/>
          <a:ext cx="0" cy="0"/>
          <a:chOff x="0" y="0"/>
          <a:chExt cx="0" cy="0"/>
        </a:xfrm>
      </p:grpSpPr>
      <p:sp>
        <p:nvSpPr>
          <p:cNvPr id="1179" name="Shape 1179"/>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Cambria"/>
              <a:buNone/>
            </a:pPr>
            <a:r>
              <a:rPr b="1" i="0" lang="en" sz="2600" u="none" cap="none" strike="noStrike">
                <a:solidFill>
                  <a:srgbClr val="000000"/>
                </a:solidFill>
                <a:latin typeface="Cambria"/>
                <a:ea typeface="Cambria"/>
                <a:cs typeface="Cambria"/>
                <a:sym typeface="Cambria"/>
              </a:rPr>
              <a:t>International Economics</a:t>
            </a:r>
          </a:p>
        </p:txBody>
      </p:sp>
      <p:sp>
        <p:nvSpPr>
          <p:cNvPr id="1180" name="Shape 1180"/>
          <p:cNvSpPr txBox="1"/>
          <p:nvPr>
            <p:ph idx="1" type="body"/>
          </p:nvPr>
        </p:nvSpPr>
        <p:spPr>
          <a:xfrm>
            <a:off x="311700" y="1017733"/>
            <a:ext cx="8520600" cy="3416400"/>
          </a:xfrm>
          <a:prstGeom prst="rect">
            <a:avLst/>
          </a:prstGeom>
          <a:noFill/>
          <a:ln>
            <a:noFill/>
          </a:ln>
        </p:spPr>
        <p:txBody>
          <a:bodyPr anchorCtr="0" anchor="t" bIns="91425" lIns="91425" rIns="91425" tIns="91425">
            <a:noAutofit/>
          </a:bodyPr>
          <a:lstStyle/>
          <a:p>
            <a:pPr indent="-260350" lvl="0" marL="514350" marR="0" rtl="0" algn="l">
              <a:lnSpc>
                <a:spcPct val="150000"/>
              </a:lnSpc>
              <a:spcBef>
                <a:spcPts val="0"/>
              </a:spcBef>
              <a:spcAft>
                <a:spcPts val="0"/>
              </a:spcAft>
              <a:buClr>
                <a:srgbClr val="000000"/>
              </a:buClr>
              <a:buSzPct val="100000"/>
              <a:buFont typeface="Cambria"/>
              <a:buChar char="•"/>
            </a:pPr>
            <a:r>
              <a:rPr i="0" lang="en" sz="1200" u="none" cap="none" strike="noStrike">
                <a:solidFill>
                  <a:srgbClr val="000000"/>
                </a:solidFill>
                <a:latin typeface="Cambria"/>
                <a:ea typeface="Cambria"/>
                <a:cs typeface="Cambria"/>
                <a:sym typeface="Cambria"/>
              </a:rPr>
              <a:t>Global Inflation fell to 3.8% in February 2017 from 3.9% in January 2017</a:t>
            </a:r>
          </a:p>
          <a:p>
            <a:pPr indent="-260350" lvl="0" marL="514350" marR="0" rtl="0" algn="l">
              <a:lnSpc>
                <a:spcPct val="150000"/>
              </a:lnSpc>
              <a:spcBef>
                <a:spcPts val="0"/>
              </a:spcBef>
              <a:spcAft>
                <a:spcPts val="0"/>
              </a:spcAft>
              <a:buClr>
                <a:srgbClr val="000000"/>
              </a:buClr>
              <a:buSzPct val="100000"/>
              <a:buFont typeface="Cambria"/>
              <a:buChar char="•"/>
            </a:pPr>
            <a:r>
              <a:rPr i="0" lang="en" sz="1200" u="none" cap="none" strike="noStrike">
                <a:solidFill>
                  <a:srgbClr val="000000"/>
                </a:solidFill>
                <a:latin typeface="Cambria"/>
                <a:ea typeface="Cambria"/>
                <a:cs typeface="Cambria"/>
                <a:sym typeface="Cambria"/>
              </a:rPr>
              <a:t>China’s econom</a:t>
            </a:r>
            <a:r>
              <a:rPr lang="en" sz="1200">
                <a:latin typeface="Cambria"/>
                <a:ea typeface="Cambria"/>
                <a:cs typeface="Cambria"/>
                <a:sym typeface="Cambria"/>
              </a:rPr>
              <a:t>y grew</a:t>
            </a:r>
            <a:r>
              <a:rPr i="0" lang="en" sz="1200" u="none" cap="none" strike="noStrike">
                <a:solidFill>
                  <a:srgbClr val="000000"/>
                </a:solidFill>
                <a:latin typeface="Cambria"/>
                <a:ea typeface="Cambria"/>
                <a:cs typeface="Cambria"/>
                <a:sym typeface="Cambria"/>
              </a:rPr>
              <a:t> 6.9% in first quarter of 2017 despite having a large national debt</a:t>
            </a:r>
          </a:p>
          <a:p>
            <a:pPr indent="-260350" lvl="0" marL="514350" marR="0" rtl="0" algn="l">
              <a:lnSpc>
                <a:spcPct val="150000"/>
              </a:lnSpc>
              <a:spcBef>
                <a:spcPts val="0"/>
              </a:spcBef>
              <a:spcAft>
                <a:spcPts val="0"/>
              </a:spcAft>
              <a:buClr>
                <a:srgbClr val="000000"/>
              </a:buClr>
              <a:buSzPct val="100000"/>
              <a:buFont typeface="Cambria"/>
              <a:buChar char="•"/>
            </a:pPr>
            <a:r>
              <a:rPr i="0" lang="en" sz="1200" u="none" cap="none" strike="noStrike">
                <a:solidFill>
                  <a:srgbClr val="000000"/>
                </a:solidFill>
                <a:latin typeface="Cambria"/>
                <a:ea typeface="Cambria"/>
                <a:cs typeface="Cambria"/>
                <a:sym typeface="Cambria"/>
              </a:rPr>
              <a:t>The International Monetary Fund has asked China numerous times to act on its large debt as it is a threat to the global economy</a:t>
            </a:r>
          </a:p>
          <a:p>
            <a:pPr indent="-260350" lvl="0" marL="514350" marR="0" rtl="0" algn="l">
              <a:lnSpc>
                <a:spcPct val="150000"/>
              </a:lnSpc>
              <a:spcBef>
                <a:spcPts val="0"/>
              </a:spcBef>
              <a:spcAft>
                <a:spcPts val="0"/>
              </a:spcAft>
              <a:buClr>
                <a:srgbClr val="000000"/>
              </a:buClr>
              <a:buSzPct val="100000"/>
              <a:buFont typeface="Cambria"/>
              <a:buChar char="•"/>
            </a:pPr>
            <a:r>
              <a:rPr i="0" lang="en" sz="1200" u="none" cap="none" strike="noStrike">
                <a:solidFill>
                  <a:srgbClr val="000000"/>
                </a:solidFill>
                <a:latin typeface="Cambria"/>
                <a:ea typeface="Cambria"/>
                <a:cs typeface="Cambria"/>
                <a:sym typeface="Cambria"/>
              </a:rPr>
              <a:t>China’s current debt-to-GDP ratio is around 400%</a:t>
            </a:r>
            <a:r>
              <a:rPr lang="en" sz="1200">
                <a:latin typeface="Cambria"/>
                <a:ea typeface="Cambria"/>
                <a:cs typeface="Cambria"/>
                <a:sym typeface="Cambria"/>
              </a:rPr>
              <a:t>;</a:t>
            </a:r>
            <a:r>
              <a:rPr i="0" lang="en" sz="1200" u="none" cap="none" strike="noStrike">
                <a:solidFill>
                  <a:srgbClr val="000000"/>
                </a:solidFill>
                <a:latin typeface="Cambria"/>
                <a:ea typeface="Cambria"/>
                <a:cs typeface="Cambria"/>
                <a:sym typeface="Cambria"/>
              </a:rPr>
              <a:t> in 2000 it was about 100%</a:t>
            </a:r>
          </a:p>
        </p:txBody>
      </p:sp>
      <p:sp>
        <p:nvSpPr>
          <p:cNvPr id="1181" name="Shape 1181"/>
          <p:cNvSpPr txBox="1"/>
          <p:nvPr>
            <p:ph idx="12" type="sldNum"/>
          </p:nvPr>
        </p:nvSpPr>
        <p:spPr>
          <a:xfrm>
            <a:off x="8686800" y="4972050"/>
            <a:ext cx="381000" cy="171300"/>
          </a:xfrm>
          <a:prstGeom prst="rect">
            <a:avLst/>
          </a:prstGeom>
        </p:spPr>
        <p:txBody>
          <a:bodyPr anchorCtr="0" anchor="t" bIns="34275" lIns="68575" rIns="68575" tIns="34275">
            <a:noAutofit/>
          </a:bodyPr>
          <a:lstStyle/>
          <a:p>
            <a:pPr lvl="0">
              <a:spcBef>
                <a:spcPts val="0"/>
              </a:spcBef>
              <a:buClr>
                <a:srgbClr val="000000"/>
              </a:buClr>
              <a:buSzPct val="25000"/>
              <a:buFont typeface="Arial"/>
              <a:buNone/>
            </a:pPr>
            <a:fld id="{00000000-1234-1234-1234-123412341234}" type="slidenum">
              <a:rPr lang="en"/>
              <a:t>‹#›</a:t>
            </a:fld>
          </a:p>
        </p:txBody>
      </p:sp>
      <p:pic>
        <p:nvPicPr>
          <p:cNvPr id="1182" name="Shape 1182"/>
          <p:cNvPicPr preferRelativeResize="0"/>
          <p:nvPr/>
        </p:nvPicPr>
        <p:blipFill>
          <a:blip r:embed="rId3">
            <a:alphaModFix/>
          </a:blip>
          <a:stretch>
            <a:fillRect/>
          </a:stretch>
        </p:blipFill>
        <p:spPr>
          <a:xfrm>
            <a:off x="952874" y="2566574"/>
            <a:ext cx="7238249" cy="2276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7" name="Shape 1187"/>
        <p:cNvGrpSpPr/>
        <p:nvPr/>
      </p:nvGrpSpPr>
      <p:grpSpPr>
        <a:xfrm>
          <a:off x="0" y="0"/>
          <a:ext cx="0" cy="0"/>
          <a:chOff x="0" y="0"/>
          <a:chExt cx="0" cy="0"/>
        </a:xfrm>
      </p:grpSpPr>
      <p:pic>
        <p:nvPicPr>
          <p:cNvPr descr="http://www.loyolagreyhounds.com/graphics/LoyolaMD_Ath_BlockL_RGB.png" id="1188" name="Shape 1188"/>
          <p:cNvPicPr preferRelativeResize="0"/>
          <p:nvPr/>
        </p:nvPicPr>
        <p:blipFill rotWithShape="1">
          <a:blip r:embed="rId3">
            <a:alphaModFix/>
          </a:blip>
          <a:srcRect b="0" l="0" r="0" t="0"/>
          <a:stretch/>
        </p:blipFill>
        <p:spPr>
          <a:xfrm>
            <a:off x="788184" y="662738"/>
            <a:ext cx="3301572" cy="3560196"/>
          </a:xfrm>
          <a:prstGeom prst="rect">
            <a:avLst/>
          </a:prstGeom>
          <a:noFill/>
          <a:ln>
            <a:noFill/>
          </a:ln>
        </p:spPr>
      </p:pic>
      <p:sp>
        <p:nvSpPr>
          <p:cNvPr id="1189" name="Shape 1189"/>
          <p:cNvSpPr txBox="1"/>
          <p:nvPr>
            <p:ph type="title"/>
          </p:nvPr>
        </p:nvSpPr>
        <p:spPr>
          <a:xfrm>
            <a:off x="5385752" y="1891478"/>
            <a:ext cx="3319736" cy="1102715"/>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SECTOR SUMMARIES</a:t>
            </a:r>
          </a:p>
        </p:txBody>
      </p:sp>
      <p:sp>
        <p:nvSpPr>
          <p:cNvPr id="1190" name="Shape 1190"/>
          <p:cNvSpPr txBox="1"/>
          <p:nvPr>
            <p:ph idx="1" type="body"/>
          </p:nvPr>
        </p:nvSpPr>
        <p:spPr>
          <a:xfrm>
            <a:off x="5385752" y="1715291"/>
            <a:ext cx="1513992" cy="352373"/>
          </a:xfrm>
          <a:prstGeom prst="rect">
            <a:avLst/>
          </a:prstGeom>
          <a:noFill/>
          <a:ln>
            <a:noFill/>
          </a:ln>
        </p:spPr>
        <p:txBody>
          <a:bodyPr anchorCtr="0" anchor="b" bIns="34275" lIns="68575" rIns="68575" tIns="3427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a:t>
            </a:r>
            <a:r>
              <a:rPr lang="en" sz="1900">
                <a:solidFill>
                  <a:srgbClr val="005A3C"/>
                </a:solidFill>
                <a:latin typeface="Cambria"/>
                <a:ea typeface="Cambria"/>
                <a:cs typeface="Cambria"/>
                <a:sym typeface="Cambria"/>
              </a:rPr>
              <a:t>7</a:t>
            </a:r>
          </a:p>
        </p:txBody>
      </p:sp>
      <p:sp>
        <p:nvSpPr>
          <p:cNvPr id="1191" name="Shape 1191"/>
          <p:cNvSpPr txBox="1"/>
          <p:nvPr>
            <p:ph idx="12" type="sldNum"/>
          </p:nvPr>
        </p:nvSpPr>
        <p:spPr>
          <a:xfrm>
            <a:off x="8610600" y="4800600"/>
            <a:ext cx="6095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1192" name="Shape 1192"/>
          <p:cNvGrpSpPr/>
          <p:nvPr/>
        </p:nvGrpSpPr>
        <p:grpSpPr>
          <a:xfrm>
            <a:off x="200025" y="4325874"/>
            <a:ext cx="8743949" cy="346073"/>
            <a:chOff x="0" y="0"/>
            <a:chExt cx="11658599" cy="461431"/>
          </a:xfrm>
        </p:grpSpPr>
        <p:sp>
          <p:nvSpPr>
            <p:cNvPr id="1193" name="Shape 1193"/>
            <p:cNvSpPr/>
            <p:nvPr/>
          </p:nvSpPr>
          <p:spPr>
            <a:xfrm>
              <a:off x="0"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94" name="Shape 1194"/>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Overview </a:t>
              </a:r>
            </a:p>
          </p:txBody>
        </p:sp>
        <p:sp>
          <p:nvSpPr>
            <p:cNvPr id="1195" name="Shape 1195"/>
            <p:cNvSpPr/>
            <p:nvPr/>
          </p:nvSpPr>
          <p:spPr>
            <a:xfrm>
              <a:off x="1639490"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96" name="Shape 1196"/>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Economic Conditions</a:t>
              </a:r>
            </a:p>
          </p:txBody>
        </p:sp>
        <p:sp>
          <p:nvSpPr>
            <p:cNvPr id="1197" name="Shape 1197"/>
            <p:cNvSpPr/>
            <p:nvPr/>
          </p:nvSpPr>
          <p:spPr>
            <a:xfrm>
              <a:off x="3278980"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98" name="Shape 1198"/>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Sector Summaries</a:t>
              </a:r>
            </a:p>
          </p:txBody>
        </p:sp>
        <p:sp>
          <p:nvSpPr>
            <p:cNvPr id="1199" name="Shape 1199"/>
            <p:cNvSpPr/>
            <p:nvPr/>
          </p:nvSpPr>
          <p:spPr>
            <a:xfrm>
              <a:off x="4918471"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200" name="Shape 1200"/>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Portfolio Strategy &amp; Composition</a:t>
              </a:r>
            </a:p>
          </p:txBody>
        </p:sp>
        <p:sp>
          <p:nvSpPr>
            <p:cNvPr id="1201" name="Shape 1201"/>
            <p:cNvSpPr/>
            <p:nvPr/>
          </p:nvSpPr>
          <p:spPr>
            <a:xfrm>
              <a:off x="6557961"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202" name="Shape 1202"/>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Risk Analysis</a:t>
              </a:r>
            </a:p>
          </p:txBody>
        </p:sp>
        <p:sp>
          <p:nvSpPr>
            <p:cNvPr id="1203" name="Shape 1203"/>
            <p:cNvSpPr/>
            <p:nvPr/>
          </p:nvSpPr>
          <p:spPr>
            <a:xfrm>
              <a:off x="8197453"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204" name="Shape 1204"/>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Performance Review</a:t>
              </a:r>
            </a:p>
          </p:txBody>
        </p:sp>
        <p:sp>
          <p:nvSpPr>
            <p:cNvPr id="1205" name="Shape 1205"/>
            <p:cNvSpPr/>
            <p:nvPr/>
          </p:nvSpPr>
          <p:spPr>
            <a:xfrm>
              <a:off x="9836942"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206" name="Shape 1206"/>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Student Biographies</a:t>
              </a: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0" name="Shape 1210"/>
        <p:cNvGrpSpPr/>
        <p:nvPr/>
      </p:nvGrpSpPr>
      <p:grpSpPr>
        <a:xfrm>
          <a:off x="0" y="0"/>
          <a:ext cx="0" cy="0"/>
          <a:chOff x="0" y="0"/>
          <a:chExt cx="0" cy="0"/>
        </a:xfrm>
      </p:grpSpPr>
      <p:sp>
        <p:nvSpPr>
          <p:cNvPr id="1211" name="Shape 1211"/>
          <p:cNvSpPr txBox="1"/>
          <p:nvPr>
            <p:ph type="title"/>
          </p:nvPr>
        </p:nvSpPr>
        <p:spPr>
          <a:xfrm>
            <a:off x="295400" y="40920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Consumer Discretionary</a:t>
            </a:r>
          </a:p>
        </p:txBody>
      </p:sp>
      <p:sp>
        <p:nvSpPr>
          <p:cNvPr id="1212" name="Shape 1212"/>
          <p:cNvSpPr txBox="1"/>
          <p:nvPr>
            <p:ph idx="12" type="sldNum"/>
          </p:nvPr>
        </p:nvSpPr>
        <p:spPr>
          <a:xfrm>
            <a:off x="8550500" y="4903900"/>
            <a:ext cx="381000" cy="171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1213" name="Shape 1213"/>
          <p:cNvSpPr txBox="1"/>
          <p:nvPr/>
        </p:nvSpPr>
        <p:spPr>
          <a:xfrm>
            <a:off x="384200" y="964795"/>
            <a:ext cx="6219600" cy="13851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Cambria"/>
              <a:buNone/>
            </a:pPr>
            <a:r>
              <a:rPr b="0" i="0" lang="en" sz="1100" u="none" cap="none" strike="noStrike">
                <a:solidFill>
                  <a:schemeClr val="dk1"/>
                </a:solidFill>
                <a:latin typeface="Cambria"/>
                <a:ea typeface="Cambria"/>
                <a:cs typeface="Cambria"/>
                <a:sym typeface="Cambria"/>
              </a:rPr>
              <a:t>The Consumer Discretionary Sector is made up of industries and companies that sell non-essential goods and services and tend to be the most sensitive to economic cycles. The manufacturing segment includes automotive, textiles, apparel, luxury goods, and leisure equipment and products.  The services segment includes hotels, restaurants and leisure facilities, media production and services, and consumer retailing and service. </a:t>
            </a:r>
          </a:p>
        </p:txBody>
      </p:sp>
      <p:sp>
        <p:nvSpPr>
          <p:cNvPr id="1214" name="Shape 1214"/>
          <p:cNvSpPr/>
          <p:nvPr/>
        </p:nvSpPr>
        <p:spPr>
          <a:xfrm>
            <a:off x="7541710" y="632233"/>
            <a:ext cx="1602300" cy="41901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Performance</a:t>
            </a:r>
            <a:r>
              <a:rPr b="0" i="0" lang="en" sz="1200" u="sng" cap="none" strike="noStrike">
                <a:solidFill>
                  <a:schemeClr val="dk1"/>
                </a:solidFill>
                <a:latin typeface="Cambria"/>
                <a:ea typeface="Cambria"/>
                <a:cs typeface="Cambria"/>
                <a:sym typeface="Cambria"/>
              </a:rPr>
              <a:t> (YTD):</a:t>
            </a:r>
          </a:p>
          <a:p>
            <a:pPr indent="0" lvl="0" marL="0" marR="0" rtl="0" algn="ctr">
              <a:lnSpc>
                <a:spcPct val="100000"/>
              </a:lnSpc>
              <a:spcBef>
                <a:spcPts val="0"/>
              </a:spcBef>
              <a:spcAft>
                <a:spcPts val="0"/>
              </a:spcAft>
              <a:buClr>
                <a:srgbClr val="005A3C"/>
              </a:buClr>
              <a:buSzPct val="25000"/>
              <a:buFont typeface="Cambria"/>
              <a:buNone/>
            </a:pPr>
            <a:r>
              <a:rPr b="0" i="0" lang="en" sz="2500" u="none" cap="none" strike="noStrike">
                <a:solidFill>
                  <a:srgbClr val="38761D"/>
                </a:solidFill>
                <a:latin typeface="Cambria"/>
                <a:ea typeface="Cambria"/>
                <a:cs typeface="Cambria"/>
                <a:sym typeface="Cambria"/>
              </a:rPr>
              <a:t>10.</a:t>
            </a:r>
            <a:r>
              <a:rPr lang="en" sz="2500">
                <a:solidFill>
                  <a:srgbClr val="38761D"/>
                </a:solidFill>
                <a:latin typeface="Cambria"/>
                <a:ea typeface="Cambria"/>
                <a:cs typeface="Cambria"/>
                <a:sym typeface="Cambria"/>
              </a:rPr>
              <a:t>60</a:t>
            </a:r>
            <a:r>
              <a:rPr b="0" i="0" lang="en" sz="2500" u="none" cap="none" strike="noStrike">
                <a:solidFill>
                  <a:srgbClr val="38761D"/>
                </a:solidFill>
                <a:latin typeface="Cambria"/>
                <a:ea typeface="Cambria"/>
                <a:cs typeface="Cambria"/>
                <a:sym typeface="Cambria"/>
              </a:rPr>
              <a:t>%</a:t>
            </a:r>
          </a:p>
          <a:p>
            <a:pPr indent="0" lvl="0" marL="0" marR="0" rtl="0" algn="ctr">
              <a:lnSpc>
                <a:spcPct val="100000"/>
              </a:lnSpc>
              <a:spcBef>
                <a:spcPts val="0"/>
              </a:spcBef>
              <a:spcAft>
                <a:spcPts val="0"/>
              </a:spcAft>
              <a:buClr>
                <a:srgbClr val="000000"/>
              </a:buClr>
              <a:buFont typeface="Arial"/>
              <a:buNone/>
            </a:pPr>
            <a:r>
              <a:t/>
            </a:r>
            <a:endParaRPr b="0" i="0" sz="1400" u="sng"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Portfolio Holdings:</a:t>
            </a:r>
          </a:p>
          <a:p>
            <a:pPr indent="-165096" lvl="0" marL="165096" rtl="0">
              <a:spcBef>
                <a:spcPts val="0"/>
              </a:spcBef>
              <a:buClr>
                <a:schemeClr val="dk1"/>
              </a:buClr>
              <a:buSzPct val="100000"/>
              <a:buFont typeface="Arial"/>
              <a:buChar char="•"/>
            </a:pPr>
            <a:r>
              <a:rPr lang="en" sz="1200">
                <a:solidFill>
                  <a:schemeClr val="dk1"/>
                </a:solidFill>
                <a:latin typeface="Cambria"/>
                <a:ea typeface="Cambria"/>
                <a:cs typeface="Cambria"/>
                <a:sym typeface="Cambria"/>
              </a:rPr>
              <a:t>Ford (F)</a:t>
            </a:r>
          </a:p>
          <a:p>
            <a:pPr indent="-165096" lvl="0" marL="165096" rtl="0">
              <a:spcBef>
                <a:spcPts val="0"/>
              </a:spcBef>
              <a:buClr>
                <a:schemeClr val="dk1"/>
              </a:buClr>
              <a:buSzPct val="100000"/>
              <a:buFont typeface="Arial"/>
              <a:buChar char="•"/>
            </a:pPr>
            <a:r>
              <a:rPr lang="en" sz="1200">
                <a:solidFill>
                  <a:schemeClr val="dk1"/>
                </a:solidFill>
                <a:latin typeface="Cambria"/>
                <a:ea typeface="Cambria"/>
                <a:cs typeface="Cambria"/>
                <a:sym typeface="Cambria"/>
              </a:rPr>
              <a:t>Michael KORS (KORS)</a:t>
            </a:r>
          </a:p>
          <a:p>
            <a:pPr indent="-165096" lvl="0" marL="165096" rtl="0">
              <a:spcBef>
                <a:spcPts val="0"/>
              </a:spcBef>
              <a:buClr>
                <a:schemeClr val="dk1"/>
              </a:buClr>
              <a:buSzPct val="100000"/>
              <a:buFont typeface="Arial"/>
              <a:buChar char="•"/>
            </a:pPr>
            <a:r>
              <a:rPr lang="en" sz="1200">
                <a:solidFill>
                  <a:schemeClr val="dk1"/>
                </a:solidFill>
                <a:latin typeface="Cambria"/>
                <a:ea typeface="Cambria"/>
                <a:cs typeface="Cambria"/>
                <a:sym typeface="Cambria"/>
              </a:rPr>
              <a:t>Comcast (CMCSA)</a:t>
            </a:r>
          </a:p>
          <a:p>
            <a:pPr indent="-165096" lvl="0" marL="165096" rtl="0">
              <a:spcBef>
                <a:spcPts val="0"/>
              </a:spcBef>
              <a:buClr>
                <a:schemeClr val="dk1"/>
              </a:buClr>
              <a:buSzPct val="100000"/>
              <a:buFont typeface="Arial"/>
              <a:buChar char="•"/>
            </a:pPr>
            <a:r>
              <a:rPr lang="en" sz="1200">
                <a:solidFill>
                  <a:schemeClr val="dk1"/>
                </a:solidFill>
                <a:latin typeface="Cambria"/>
                <a:ea typeface="Cambria"/>
                <a:cs typeface="Cambria"/>
                <a:sym typeface="Cambria"/>
              </a:rPr>
              <a:t>Walt Disney (DIS)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Stocks to Watch:</a:t>
            </a:r>
          </a:p>
          <a:p>
            <a:pPr indent="-165096" lvl="0" marL="165096" rtl="0">
              <a:spcBef>
                <a:spcPts val="0"/>
              </a:spcBef>
              <a:buClr>
                <a:schemeClr val="dk1"/>
              </a:buClr>
              <a:buSzPct val="100000"/>
              <a:buFont typeface="Arial"/>
              <a:buChar char="•"/>
            </a:pPr>
            <a:r>
              <a:rPr lang="en" sz="1200">
                <a:solidFill>
                  <a:schemeClr val="dk1"/>
                </a:solidFill>
                <a:latin typeface="Cambria"/>
                <a:ea typeface="Cambria"/>
                <a:cs typeface="Cambria"/>
                <a:sym typeface="Cambria"/>
              </a:rPr>
              <a:t>Amazon (AMZN)</a:t>
            </a:r>
          </a:p>
        </p:txBody>
      </p:sp>
      <p:pic>
        <p:nvPicPr>
          <p:cNvPr id="1215" name="Shape 1215"/>
          <p:cNvPicPr preferRelativeResize="0"/>
          <p:nvPr/>
        </p:nvPicPr>
        <p:blipFill>
          <a:blip r:embed="rId3">
            <a:alphaModFix/>
          </a:blip>
          <a:stretch>
            <a:fillRect/>
          </a:stretch>
        </p:blipFill>
        <p:spPr>
          <a:xfrm>
            <a:off x="908475" y="2743324"/>
            <a:ext cx="6633226" cy="207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9" name="Shape 1219"/>
        <p:cNvGrpSpPr/>
        <p:nvPr/>
      </p:nvGrpSpPr>
      <p:grpSpPr>
        <a:xfrm>
          <a:off x="0" y="0"/>
          <a:ext cx="0" cy="0"/>
          <a:chOff x="0" y="0"/>
          <a:chExt cx="0" cy="0"/>
        </a:xfrm>
      </p:grpSpPr>
      <p:sp>
        <p:nvSpPr>
          <p:cNvPr id="1220" name="Shape 1220"/>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21" name="Shape 1221"/>
          <p:cNvSpPr txBox="1"/>
          <p:nvPr>
            <p:ph type="title"/>
          </p:nvPr>
        </p:nvSpPr>
        <p:spPr>
          <a:xfrm>
            <a:off x="446331" y="332567"/>
            <a:ext cx="7467600" cy="555600"/>
          </a:xfrm>
          <a:prstGeom prst="rect">
            <a:avLst/>
          </a:prstGeom>
          <a:noFill/>
          <a:ln>
            <a:noFill/>
          </a:ln>
        </p:spPr>
        <p:txBody>
          <a:bodyPr anchorCtr="0" anchor="ctr" bIns="34275" lIns="68575" rIns="68575" tIns="342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Consumer Staples</a:t>
            </a:r>
          </a:p>
        </p:txBody>
      </p:sp>
      <p:sp>
        <p:nvSpPr>
          <p:cNvPr id="1222" name="Shape 1222"/>
          <p:cNvSpPr/>
          <p:nvPr/>
        </p:nvSpPr>
        <p:spPr>
          <a:xfrm>
            <a:off x="7541760" y="635258"/>
            <a:ext cx="1602239" cy="4190232"/>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Performance</a:t>
            </a:r>
            <a:r>
              <a:rPr b="0" i="0" lang="en" sz="1200" u="sng" cap="none" strike="noStrike">
                <a:solidFill>
                  <a:schemeClr val="dk1"/>
                </a:solidFill>
                <a:latin typeface="Cambria"/>
                <a:ea typeface="Cambria"/>
                <a:cs typeface="Cambria"/>
                <a:sym typeface="Cambria"/>
              </a:rPr>
              <a:t> (YTD):</a:t>
            </a:r>
          </a:p>
          <a:p>
            <a:pPr indent="0" lvl="0" marL="0" marR="0" rtl="0" algn="ctr">
              <a:lnSpc>
                <a:spcPct val="100000"/>
              </a:lnSpc>
              <a:spcBef>
                <a:spcPts val="0"/>
              </a:spcBef>
              <a:spcAft>
                <a:spcPts val="0"/>
              </a:spcAft>
              <a:buClr>
                <a:srgbClr val="005A3C"/>
              </a:buClr>
              <a:buSzPct val="25000"/>
              <a:buFont typeface="Cambria"/>
              <a:buNone/>
            </a:pPr>
            <a:r>
              <a:rPr b="0" i="0" lang="en" sz="2500" u="none" cap="none" strike="noStrike">
                <a:solidFill>
                  <a:srgbClr val="38761D"/>
                </a:solidFill>
                <a:latin typeface="Cambria"/>
                <a:ea typeface="Cambria"/>
                <a:cs typeface="Cambria"/>
                <a:sym typeface="Cambria"/>
              </a:rPr>
              <a:t>10.91%</a:t>
            </a:r>
          </a:p>
          <a:p>
            <a:pPr indent="0" lvl="0" marL="0" marR="0" rtl="0" algn="ctr">
              <a:lnSpc>
                <a:spcPct val="100000"/>
              </a:lnSpc>
              <a:spcBef>
                <a:spcPts val="0"/>
              </a:spcBef>
              <a:spcAft>
                <a:spcPts val="0"/>
              </a:spcAft>
              <a:buClr>
                <a:srgbClr val="000000"/>
              </a:buClr>
              <a:buFont typeface="Arial"/>
              <a:buNone/>
            </a:pPr>
            <a:r>
              <a:t/>
            </a:r>
            <a:endParaRPr b="0" i="0" sz="1400" u="sng"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Portfolio Holdings:</a:t>
            </a:r>
          </a:p>
          <a:p>
            <a:pPr indent="-165096" lvl="0" marL="165096" marR="0" rtl="0">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Ford (F)</a:t>
            </a:r>
          </a:p>
          <a:p>
            <a:pPr indent="-165096" lvl="0" marL="165096" marR="0" rtl="0">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Michael KORS (KORS)</a:t>
            </a:r>
          </a:p>
          <a:p>
            <a:pPr indent="-165096" lvl="0" marL="165096" marR="0" rtl="0">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Comcast (CMCSA)</a:t>
            </a:r>
          </a:p>
          <a:p>
            <a:pPr indent="-165096" lvl="0" marL="165096" marR="0" rtl="0">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Walt Disney (DIS)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Stocks to Watch:</a:t>
            </a:r>
          </a:p>
          <a:p>
            <a:pPr indent="-279393" lvl="0" marL="279393"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Walmart (WMT)</a:t>
            </a:r>
          </a:p>
        </p:txBody>
      </p:sp>
      <p:sp>
        <p:nvSpPr>
          <p:cNvPr id="1223" name="Shape 1223"/>
          <p:cNvSpPr txBox="1"/>
          <p:nvPr>
            <p:ph idx="1" type="body"/>
          </p:nvPr>
        </p:nvSpPr>
        <p:spPr>
          <a:xfrm>
            <a:off x="446325" y="947048"/>
            <a:ext cx="6629400" cy="2118000"/>
          </a:xfrm>
          <a:prstGeom prst="rect">
            <a:avLst/>
          </a:prstGeom>
          <a:noFill/>
          <a:ln>
            <a:noFill/>
          </a:ln>
        </p:spPr>
        <p:txBody>
          <a:bodyPr anchorCtr="0" anchor="t" bIns="34275" lIns="68575" rIns="68575" tIns="34275">
            <a:noAutofit/>
          </a:bodyPr>
          <a:lstStyle/>
          <a:p>
            <a:pPr indent="0" lvl="0" marL="0" marR="0" rtl="0" algn="l">
              <a:lnSpc>
                <a:spcPct val="120000"/>
              </a:lnSpc>
              <a:spcBef>
                <a:spcPts val="0"/>
              </a:spcBef>
              <a:spcAft>
                <a:spcPts val="0"/>
              </a:spcAft>
              <a:buClr>
                <a:schemeClr val="dk1"/>
              </a:buClr>
              <a:buSzPct val="25000"/>
              <a:buFont typeface="Arial"/>
              <a:buNone/>
            </a:pPr>
            <a:r>
              <a:rPr b="0" i="0" lang="en" sz="1100" u="none" cap="none" strike="noStrike">
                <a:solidFill>
                  <a:schemeClr val="dk1"/>
                </a:solidFill>
                <a:latin typeface="Cambria"/>
                <a:ea typeface="Cambria"/>
                <a:cs typeface="Cambria"/>
                <a:sym typeface="Cambria"/>
              </a:rPr>
              <a:t>The Consumer Staples Sector consists of products that people believe are essential and products people are unwilling to take out even if their financial situation worsens. Consumer staple products are non-cyclical and therefore their performance is not dependent on how well the economy is doing. Consumer staple products are always in demand at a constant level, regardless of their price. Food, beverages, tobacco and household items make up the Consumer Staples Sector. </a:t>
            </a:r>
          </a:p>
          <a:p>
            <a:pPr indent="0" lvl="0" marL="0" marR="0" rtl="0" algn="l">
              <a:lnSpc>
                <a:spcPct val="120000"/>
              </a:lnSpc>
              <a:spcBef>
                <a:spcPts val="800"/>
              </a:spcBef>
              <a:spcAft>
                <a:spcPts val="0"/>
              </a:spcAft>
              <a:buClr>
                <a:schemeClr val="dk1"/>
              </a:buClr>
              <a:buSzPct val="25000"/>
              <a:buFont typeface="Arial"/>
              <a:buNone/>
            </a:pPr>
            <a:r>
              <a:rPr b="0" i="0" lang="en" sz="1100" u="none" cap="none" strike="noStrike">
                <a:solidFill>
                  <a:schemeClr val="dk1"/>
                </a:solidFill>
                <a:latin typeface="Cambria"/>
                <a:ea typeface="Cambria"/>
                <a:cs typeface="Cambria"/>
                <a:sym typeface="Cambria"/>
              </a:rPr>
              <a:t>The Consumer Staples sector has returned</a:t>
            </a:r>
            <a:r>
              <a:rPr b="0" i="0" lang="en" sz="1100" u="none" cap="none" strike="noStrike">
                <a:solidFill>
                  <a:srgbClr val="FF0000"/>
                </a:solidFill>
                <a:latin typeface="Cambria"/>
                <a:ea typeface="Cambria"/>
                <a:cs typeface="Cambria"/>
                <a:sym typeface="Cambria"/>
              </a:rPr>
              <a:t> </a:t>
            </a:r>
            <a:r>
              <a:rPr b="0" i="0" lang="en" sz="1100" u="none" cap="none" strike="noStrike">
                <a:solidFill>
                  <a:srgbClr val="000000"/>
                </a:solidFill>
                <a:latin typeface="Cambria"/>
                <a:ea typeface="Cambria"/>
                <a:cs typeface="Cambria"/>
                <a:sym typeface="Cambria"/>
              </a:rPr>
              <a:t>10.91%</a:t>
            </a:r>
            <a:r>
              <a:rPr b="0" i="0" lang="en" sz="1100" u="none" cap="none" strike="noStrike">
                <a:solidFill>
                  <a:schemeClr val="dk1"/>
                </a:solidFill>
                <a:latin typeface="Cambria"/>
                <a:ea typeface="Cambria"/>
                <a:cs typeface="Cambria"/>
                <a:sym typeface="Cambria"/>
              </a:rPr>
              <a:t> Year-to-Date and has consistently beaten the market, consisting of roughly 9.3% of the S&amp;P 500</a:t>
            </a:r>
            <a:r>
              <a:rPr b="0" i="0" lang="en" sz="1100" u="none" cap="none" strike="noStrike">
                <a:solidFill>
                  <a:srgbClr val="000000"/>
                </a:solidFill>
                <a:latin typeface="Cambria"/>
                <a:ea typeface="Cambria"/>
                <a:cs typeface="Cambria"/>
                <a:sym typeface="Cambria"/>
              </a:rPr>
              <a:t>.</a:t>
            </a:r>
            <a:r>
              <a:rPr b="0" i="0" lang="en" sz="1100" u="none" cap="none" strike="noStrike">
                <a:solidFill>
                  <a:schemeClr val="dk1"/>
                </a:solidFill>
                <a:latin typeface="Cambria"/>
                <a:ea typeface="Cambria"/>
                <a:cs typeface="Cambria"/>
                <a:sym typeface="Cambria"/>
              </a:rPr>
              <a:t>  With a recent increase in consumer spending the sector has continued to rise however rising inflation and interest rates may lead to slower growth for companies within the  sector. </a:t>
            </a:r>
          </a:p>
        </p:txBody>
      </p:sp>
      <p:pic>
        <p:nvPicPr>
          <p:cNvPr id="1224" name="Shape 1224"/>
          <p:cNvPicPr preferRelativeResize="0"/>
          <p:nvPr/>
        </p:nvPicPr>
        <p:blipFill>
          <a:blip r:embed="rId3">
            <a:alphaModFix/>
          </a:blip>
          <a:stretch>
            <a:fillRect/>
          </a:stretch>
        </p:blipFill>
        <p:spPr>
          <a:xfrm>
            <a:off x="1188049" y="2868875"/>
            <a:ext cx="6317198" cy="1969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8" name="Shape 1228"/>
        <p:cNvGrpSpPr/>
        <p:nvPr/>
      </p:nvGrpSpPr>
      <p:grpSpPr>
        <a:xfrm>
          <a:off x="0" y="0"/>
          <a:ext cx="0" cy="0"/>
          <a:chOff x="0" y="0"/>
          <a:chExt cx="0" cy="0"/>
        </a:xfrm>
      </p:grpSpPr>
      <p:sp>
        <p:nvSpPr>
          <p:cNvPr id="1229" name="Shape 1229"/>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30" name="Shape 1230"/>
          <p:cNvSpPr/>
          <p:nvPr/>
        </p:nvSpPr>
        <p:spPr>
          <a:xfrm>
            <a:off x="7541760" y="661133"/>
            <a:ext cx="1602239" cy="4178418"/>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Performance </a:t>
            </a:r>
            <a:r>
              <a:rPr b="0" i="0" lang="en" sz="1200" u="sng" cap="none" strike="noStrike">
                <a:solidFill>
                  <a:schemeClr val="dk1"/>
                </a:solidFill>
                <a:latin typeface="Cambria"/>
                <a:ea typeface="Cambria"/>
                <a:cs typeface="Cambria"/>
                <a:sym typeface="Cambria"/>
              </a:rPr>
              <a:t>(YTD)</a:t>
            </a:r>
            <a:r>
              <a:rPr b="0" i="0" lang="en" sz="1400" u="sng" cap="none" strike="noStrike">
                <a:solidFill>
                  <a:schemeClr val="dk1"/>
                </a:solidFill>
                <a:latin typeface="Cambria"/>
                <a:ea typeface="Cambria"/>
                <a:cs typeface="Cambria"/>
                <a:sym typeface="Cambria"/>
              </a:rPr>
              <a:t>:</a:t>
            </a:r>
          </a:p>
          <a:p>
            <a:pPr indent="0" lvl="0" marL="0" marR="0" rtl="0" algn="ctr">
              <a:lnSpc>
                <a:spcPct val="100000"/>
              </a:lnSpc>
              <a:spcBef>
                <a:spcPts val="0"/>
              </a:spcBef>
              <a:spcAft>
                <a:spcPts val="0"/>
              </a:spcAft>
              <a:buClr>
                <a:srgbClr val="FF0000"/>
              </a:buClr>
              <a:buSzPct val="25000"/>
              <a:buFont typeface="Cambria"/>
              <a:buNone/>
            </a:pPr>
            <a:r>
              <a:rPr b="0" i="0" lang="en" sz="2400" u="none" cap="none" strike="noStrike">
                <a:solidFill>
                  <a:srgbClr val="FF0000"/>
                </a:solidFill>
                <a:latin typeface="Cambria"/>
                <a:ea typeface="Cambria"/>
                <a:cs typeface="Cambria"/>
                <a:sym typeface="Cambria"/>
              </a:rPr>
              <a:t>-6.64%</a:t>
            </a:r>
          </a:p>
          <a:p>
            <a:pPr indent="0" lvl="0" marL="0" marR="0" rtl="0" algn="ctr">
              <a:lnSpc>
                <a:spcPct val="100000"/>
              </a:lnSpc>
              <a:spcBef>
                <a:spcPts val="0"/>
              </a:spcBef>
              <a:spcAft>
                <a:spcPts val="0"/>
              </a:spcAft>
              <a:buClr>
                <a:schemeClr val="dk1"/>
              </a:buClr>
              <a:buFont typeface="Cambria"/>
              <a:buNone/>
            </a:pPr>
            <a:r>
              <a:t/>
            </a:r>
            <a:endParaRPr u="sng">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Portfolio Holdings:</a:t>
            </a:r>
          </a:p>
          <a:p>
            <a:pPr indent="-165096" lvl="0" marL="165096" marR="0" rtl="0" algn="l">
              <a:lnSpc>
                <a:spcPct val="100000"/>
              </a:lnSpc>
              <a:spcBef>
                <a:spcPts val="0"/>
              </a:spcBef>
              <a:spcAft>
                <a:spcPts val="0"/>
              </a:spcAft>
              <a:buClr>
                <a:schemeClr val="dk1"/>
              </a:buClr>
              <a:buSzPct val="100000"/>
              <a:buFont typeface="Cambria"/>
              <a:buChar char="•"/>
            </a:pPr>
            <a:r>
              <a:rPr b="0" i="0" lang="en" sz="1200" u="none" cap="none" strike="noStrike">
                <a:solidFill>
                  <a:schemeClr val="dk1"/>
                </a:solidFill>
                <a:latin typeface="Cambria"/>
                <a:ea typeface="Cambria"/>
                <a:cs typeface="Cambria"/>
                <a:sym typeface="Cambria"/>
              </a:rPr>
              <a:t>Energy Select Sector SPDR ETF (XLE)</a:t>
            </a:r>
          </a:p>
          <a:p>
            <a:pPr indent="0" lvl="0" marL="0" marR="0" rtl="0" algn="l">
              <a:lnSpc>
                <a:spcPct val="100000"/>
              </a:lnSpc>
              <a:spcBef>
                <a:spcPts val="0"/>
              </a:spcBef>
              <a:spcAft>
                <a:spcPts val="0"/>
              </a:spcAft>
              <a:buClr>
                <a:schemeClr val="dk1"/>
              </a:buClr>
              <a:buFont typeface="Arial"/>
              <a:buNone/>
            </a:pPr>
            <a:r>
              <a:t/>
            </a:r>
            <a:endParaRPr b="0" i="0" sz="14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Stocks to Watch:</a:t>
            </a:r>
          </a:p>
          <a:p>
            <a:pPr indent="-165096" lvl="0" marL="165096" marR="0" rtl="0" algn="l">
              <a:lnSpc>
                <a:spcPct val="100000"/>
              </a:lnSpc>
              <a:spcBef>
                <a:spcPts val="0"/>
              </a:spcBef>
              <a:spcAft>
                <a:spcPts val="0"/>
              </a:spcAft>
              <a:buClr>
                <a:schemeClr val="dk1"/>
              </a:buClr>
              <a:buSzPct val="100000"/>
              <a:buFont typeface="Cambria"/>
              <a:buChar char="•"/>
            </a:pPr>
            <a:r>
              <a:rPr b="0" i="0" lang="en" sz="1200" u="none" cap="none" strike="noStrike">
                <a:solidFill>
                  <a:schemeClr val="dk1"/>
                </a:solidFill>
                <a:latin typeface="Cambria"/>
                <a:ea typeface="Cambria"/>
                <a:cs typeface="Cambria"/>
                <a:sym typeface="Cambria"/>
              </a:rPr>
              <a:t>Chevron (CVX)</a:t>
            </a:r>
          </a:p>
          <a:p>
            <a:pPr indent="0" lvl="0" marL="0"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chemeClr val="dk1"/>
              </a:solidFill>
              <a:latin typeface="Cambria"/>
              <a:ea typeface="Cambria"/>
              <a:cs typeface="Cambria"/>
              <a:sym typeface="Cambria"/>
            </a:endParaRPr>
          </a:p>
          <a:p>
            <a:pPr indent="-165096" lvl="0" marL="165096"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chemeClr val="dk1"/>
              </a:solidFill>
              <a:latin typeface="Cambria"/>
              <a:ea typeface="Cambria"/>
              <a:cs typeface="Cambria"/>
              <a:sym typeface="Cambria"/>
            </a:endParaRPr>
          </a:p>
          <a:p>
            <a:pPr indent="-165096" lvl="0" marL="165096"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800" u="none" cap="none" strike="noStrike">
              <a:solidFill>
                <a:schemeClr val="dk1"/>
              </a:solidFill>
              <a:latin typeface="Cambria"/>
              <a:ea typeface="Cambria"/>
              <a:cs typeface="Cambria"/>
              <a:sym typeface="Cambria"/>
            </a:endParaRPr>
          </a:p>
        </p:txBody>
      </p:sp>
      <p:sp>
        <p:nvSpPr>
          <p:cNvPr id="1231" name="Shape 1231"/>
          <p:cNvSpPr txBox="1"/>
          <p:nvPr>
            <p:ph type="title"/>
          </p:nvPr>
        </p:nvSpPr>
        <p:spPr>
          <a:xfrm>
            <a:off x="446343" y="268067"/>
            <a:ext cx="7467600" cy="555600"/>
          </a:xfrm>
          <a:prstGeom prst="rect">
            <a:avLst/>
          </a:prstGeom>
          <a:noFill/>
          <a:ln>
            <a:noFill/>
          </a:ln>
        </p:spPr>
        <p:txBody>
          <a:bodyPr anchorCtr="0" anchor="ctr" bIns="34275" lIns="68575" rIns="68575" tIns="342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Energy</a:t>
            </a:r>
          </a:p>
        </p:txBody>
      </p:sp>
      <p:sp>
        <p:nvSpPr>
          <p:cNvPr id="1232" name="Shape 1232"/>
          <p:cNvSpPr txBox="1"/>
          <p:nvPr>
            <p:ph idx="1" type="body"/>
          </p:nvPr>
        </p:nvSpPr>
        <p:spPr>
          <a:xfrm>
            <a:off x="446316" y="794658"/>
            <a:ext cx="6629400" cy="1827000"/>
          </a:xfrm>
          <a:prstGeom prst="rect">
            <a:avLst/>
          </a:prstGeom>
          <a:noFill/>
          <a:ln>
            <a:noFill/>
          </a:ln>
        </p:spPr>
        <p:txBody>
          <a:bodyPr anchorCtr="0" anchor="t" bIns="34275" lIns="68575" rIns="68575" tIns="34275">
            <a:noAutofit/>
          </a:bodyPr>
          <a:lstStyle/>
          <a:p>
            <a:pPr indent="0" lvl="0" marL="0" marR="0" rtl="0" algn="l">
              <a:lnSpc>
                <a:spcPct val="120000"/>
              </a:lnSpc>
              <a:spcBef>
                <a:spcPts val="0"/>
              </a:spcBef>
              <a:spcAft>
                <a:spcPts val="0"/>
              </a:spcAft>
              <a:buClr>
                <a:schemeClr val="dk1"/>
              </a:buClr>
              <a:buSzPct val="25000"/>
              <a:buFont typeface="Arial"/>
              <a:buNone/>
            </a:pPr>
            <a:r>
              <a:rPr b="0" i="0" lang="en" sz="1100" u="none" cap="none" strike="noStrike">
                <a:solidFill>
                  <a:schemeClr val="dk1"/>
                </a:solidFill>
                <a:latin typeface="Cambria"/>
                <a:ea typeface="Cambria"/>
                <a:cs typeface="Cambria"/>
                <a:sym typeface="Cambria"/>
              </a:rPr>
              <a:t>Companies in the Energy sector produce, distribute and/or supply energy to consumers. The energy sector is sensitive to the business cycle and the industry works in a more cyclical fashion. Weather and seasons can play critical roles in the industry and cause an increase in demand for gasoline in the summer and a decrease in demand during the winter. The energy industry is known for large capital expenditures, research and development spending, and legal expenses. </a:t>
            </a:r>
          </a:p>
          <a:p>
            <a:pPr indent="0" lvl="0" marL="0" marR="0" rtl="0" algn="l">
              <a:lnSpc>
                <a:spcPct val="120000"/>
              </a:lnSpc>
              <a:spcBef>
                <a:spcPts val="800"/>
              </a:spcBef>
              <a:spcAft>
                <a:spcPts val="0"/>
              </a:spcAft>
              <a:buClr>
                <a:schemeClr val="dk1"/>
              </a:buClr>
              <a:buSzPct val="25000"/>
              <a:buFont typeface="Arial"/>
              <a:buNone/>
            </a:pPr>
            <a:r>
              <a:rPr b="0" i="0" lang="en" sz="1100" u="none" cap="none" strike="noStrike">
                <a:solidFill>
                  <a:schemeClr val="dk1"/>
                </a:solidFill>
                <a:latin typeface="Cambria"/>
                <a:ea typeface="Cambria"/>
                <a:cs typeface="Cambria"/>
                <a:sym typeface="Cambria"/>
              </a:rPr>
              <a:t>The energy sector continues to be volatile as attempts to reduce oil </a:t>
            </a:r>
            <a:r>
              <a:rPr lang="en" sz="1100">
                <a:solidFill>
                  <a:schemeClr val="dk1"/>
                </a:solidFill>
                <a:latin typeface="Cambria"/>
                <a:ea typeface="Cambria"/>
                <a:cs typeface="Cambria"/>
                <a:sym typeface="Cambria"/>
              </a:rPr>
              <a:t>production</a:t>
            </a:r>
            <a:r>
              <a:rPr b="0" i="0" lang="en" sz="1100" u="none" cap="none" strike="noStrike">
                <a:solidFill>
                  <a:schemeClr val="dk1"/>
                </a:solidFill>
                <a:latin typeface="Cambria"/>
                <a:ea typeface="Cambria"/>
                <a:cs typeface="Cambria"/>
                <a:sym typeface="Cambria"/>
              </a:rPr>
              <a:t> by OPEC and Trump’s deregulation have </a:t>
            </a:r>
            <a:r>
              <a:rPr lang="en" sz="1100">
                <a:solidFill>
                  <a:schemeClr val="dk1"/>
                </a:solidFill>
                <a:latin typeface="Cambria"/>
                <a:ea typeface="Cambria"/>
                <a:cs typeface="Cambria"/>
                <a:sym typeface="Cambria"/>
              </a:rPr>
              <a:t>caused</a:t>
            </a:r>
            <a:r>
              <a:rPr b="0" i="0" lang="en" sz="1100" u="none" cap="none" strike="noStrike">
                <a:solidFill>
                  <a:schemeClr val="dk1"/>
                </a:solidFill>
                <a:latin typeface="Cambria"/>
                <a:ea typeface="Cambria"/>
                <a:cs typeface="Cambria"/>
                <a:sym typeface="Cambria"/>
              </a:rPr>
              <a:t> a stir in the sector. Going into the summer it will be interesting to see how these policies will </a:t>
            </a:r>
            <a:r>
              <a:rPr lang="en" sz="1100">
                <a:solidFill>
                  <a:schemeClr val="dk1"/>
                </a:solidFill>
                <a:latin typeface="Cambria"/>
                <a:ea typeface="Cambria"/>
                <a:cs typeface="Cambria"/>
                <a:sym typeface="Cambria"/>
              </a:rPr>
              <a:t>affect</a:t>
            </a:r>
            <a:r>
              <a:rPr b="0" i="0" lang="en" sz="1100" u="none" cap="none" strike="noStrike">
                <a:solidFill>
                  <a:schemeClr val="dk1"/>
                </a:solidFill>
                <a:latin typeface="Cambria"/>
                <a:ea typeface="Cambria"/>
                <a:cs typeface="Cambria"/>
                <a:sym typeface="Cambria"/>
              </a:rPr>
              <a:t> oil and gas companies. The SAP portfolio is currently overweight in the Energy sector. </a:t>
            </a:r>
          </a:p>
        </p:txBody>
      </p:sp>
      <p:pic>
        <p:nvPicPr>
          <p:cNvPr id="1233" name="Shape 1233"/>
          <p:cNvPicPr preferRelativeResize="0"/>
          <p:nvPr/>
        </p:nvPicPr>
        <p:blipFill>
          <a:blip r:embed="rId3">
            <a:alphaModFix/>
          </a:blip>
          <a:stretch>
            <a:fillRect/>
          </a:stretch>
        </p:blipFill>
        <p:spPr>
          <a:xfrm>
            <a:off x="1122550" y="2834725"/>
            <a:ext cx="6375851" cy="20048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7" name="Shape 1237"/>
        <p:cNvGrpSpPr/>
        <p:nvPr/>
      </p:nvGrpSpPr>
      <p:grpSpPr>
        <a:xfrm>
          <a:off x="0" y="0"/>
          <a:ext cx="0" cy="0"/>
          <a:chOff x="0" y="0"/>
          <a:chExt cx="0" cy="0"/>
        </a:xfrm>
      </p:grpSpPr>
      <p:sp>
        <p:nvSpPr>
          <p:cNvPr id="1238" name="Shape 1238"/>
          <p:cNvSpPr txBox="1"/>
          <p:nvPr>
            <p:ph type="title"/>
          </p:nvPr>
        </p:nvSpPr>
        <p:spPr>
          <a:xfrm>
            <a:off x="308123" y="36047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Financials</a:t>
            </a:r>
          </a:p>
        </p:txBody>
      </p:sp>
      <p:sp>
        <p:nvSpPr>
          <p:cNvPr id="1239" name="Shape 1239"/>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40" name="Shape 1240"/>
          <p:cNvSpPr/>
          <p:nvPr/>
        </p:nvSpPr>
        <p:spPr>
          <a:xfrm>
            <a:off x="266421" y="839875"/>
            <a:ext cx="6429600" cy="19389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rgbClr val="000000"/>
              </a:buClr>
              <a:buSzPct val="25000"/>
              <a:buFont typeface="Cambria"/>
              <a:buNone/>
            </a:pPr>
            <a:r>
              <a:rPr i="0" lang="en" sz="1100" u="none" cap="none" strike="noStrike">
                <a:solidFill>
                  <a:srgbClr val="000000"/>
                </a:solidFill>
                <a:latin typeface="Cambria"/>
                <a:ea typeface="Cambria"/>
                <a:cs typeface="Cambria"/>
                <a:sym typeface="Cambria"/>
              </a:rPr>
              <a:t>The Financial Sector is comprised of companies that provide financial services to commercial or retail customers. Banks, Investment Funds, and Insurance Companies make up the financial sector. The financial sector is one of the largest sectors, making up about 14.6% of the S&amp;P 500. The sector performs well when the economy is doing well because there are usually more capital projects and additional investments during times of economic growth and stability.</a:t>
            </a:r>
          </a:p>
          <a:p>
            <a:pPr indent="0" lvl="0" marL="0" marR="0" rtl="0" algn="l">
              <a:lnSpc>
                <a:spcPct val="115000"/>
              </a:lnSpc>
              <a:spcBef>
                <a:spcPts val="0"/>
              </a:spcBef>
              <a:spcAft>
                <a:spcPts val="0"/>
              </a:spcAft>
              <a:buClr>
                <a:srgbClr val="000000"/>
              </a:buClr>
              <a:buFont typeface="Arial"/>
              <a:buNone/>
            </a:pPr>
            <a:r>
              <a:t/>
            </a:r>
            <a:endParaRPr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ct val="25000"/>
              <a:buFont typeface="Cambria"/>
              <a:buNone/>
            </a:pPr>
            <a:r>
              <a:rPr i="0" lang="en" sz="1100" u="none" cap="none" strike="noStrike">
                <a:solidFill>
                  <a:srgbClr val="000000"/>
                </a:solidFill>
                <a:latin typeface="Cambria"/>
                <a:ea typeface="Cambria"/>
                <a:cs typeface="Cambria"/>
                <a:sym typeface="Cambria"/>
              </a:rPr>
              <a:t>The sector maintains a 1.57%  return Year to Date. This is behind the S&amp;P 500 as it currently is at a 6.97% YTD return. The industry is cooling off after it posted a return of 20% after the election in November. This sector is heavily influenced by politics and policy, and could see more growth if President Trump follows through with regulation repeal and tax cuts. </a:t>
            </a:r>
          </a:p>
        </p:txBody>
      </p:sp>
      <p:sp>
        <p:nvSpPr>
          <p:cNvPr id="1241" name="Shape 1241"/>
          <p:cNvSpPr/>
          <p:nvPr/>
        </p:nvSpPr>
        <p:spPr>
          <a:xfrm>
            <a:off x="7500500" y="651050"/>
            <a:ext cx="1643400" cy="42024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Performance</a:t>
            </a:r>
            <a:r>
              <a:rPr b="0" i="0" lang="en" sz="1200" u="sng" cap="none" strike="noStrike">
                <a:solidFill>
                  <a:srgbClr val="000000"/>
                </a:solidFill>
                <a:latin typeface="Cambria"/>
                <a:ea typeface="Cambria"/>
                <a:cs typeface="Cambria"/>
                <a:sym typeface="Cambria"/>
              </a:rPr>
              <a:t>(YTD)</a:t>
            </a:r>
            <a:r>
              <a:rPr b="0" i="0" lang="en" sz="1600" u="sng" cap="none" strike="noStrike">
                <a:solidFill>
                  <a:srgbClr val="000000"/>
                </a:solidFill>
                <a:latin typeface="Cambria"/>
                <a:ea typeface="Cambria"/>
                <a:cs typeface="Cambria"/>
                <a:sym typeface="Cambria"/>
              </a:rPr>
              <a:t>:</a:t>
            </a:r>
          </a:p>
          <a:p>
            <a:pPr indent="0" lvl="0" marL="0" marR="0" rtl="0" algn="ctr">
              <a:lnSpc>
                <a:spcPct val="100000"/>
              </a:lnSpc>
              <a:spcBef>
                <a:spcPts val="0"/>
              </a:spcBef>
              <a:spcAft>
                <a:spcPts val="0"/>
              </a:spcAft>
              <a:buClr>
                <a:srgbClr val="00B050"/>
              </a:buClr>
              <a:buSzPct val="25000"/>
              <a:buFont typeface="Cambria"/>
              <a:buNone/>
            </a:pPr>
            <a:r>
              <a:rPr b="0" i="0" lang="en" sz="2400" u="none" cap="none" strike="noStrike">
                <a:solidFill>
                  <a:srgbClr val="38761D"/>
                </a:solidFill>
                <a:latin typeface="Cambria"/>
                <a:ea typeface="Cambria"/>
                <a:cs typeface="Cambria"/>
                <a:sym typeface="Cambria"/>
              </a:rPr>
              <a:t>1.57%</a:t>
            </a:r>
          </a:p>
          <a:p>
            <a:pPr indent="0" lvl="0" marL="0" marR="0" rtl="0" algn="ctr">
              <a:lnSpc>
                <a:spcPct val="100000"/>
              </a:lnSpc>
              <a:spcBef>
                <a:spcPts val="0"/>
              </a:spcBef>
              <a:spcAft>
                <a:spcPts val="0"/>
              </a:spcAft>
              <a:buClr>
                <a:srgbClr val="000000"/>
              </a:buClr>
              <a:buFont typeface="Arial"/>
              <a:buNone/>
            </a:pPr>
            <a:r>
              <a:t/>
            </a:r>
            <a:endParaRPr b="0" i="0" sz="1200" u="sng" cap="none" strike="noStrike">
              <a:solidFill>
                <a:srgbClr val="000000"/>
              </a:solidFill>
              <a:latin typeface="Cambria"/>
              <a:ea typeface="Cambria"/>
              <a:cs typeface="Cambria"/>
              <a:sym typeface="Cambria"/>
            </a:endParaRPr>
          </a:p>
          <a:p>
            <a:pPr indent="0" lvl="0" marL="0" marR="0" rtl="0">
              <a:lnSpc>
                <a:spcPct val="100000"/>
              </a:lnSpc>
              <a:spcBef>
                <a:spcPts val="0"/>
              </a:spcBef>
              <a:spcAft>
                <a:spcPts val="0"/>
              </a:spcAft>
              <a:buClr>
                <a:srgbClr val="000000"/>
              </a:buClr>
              <a:buFont typeface="Cambria"/>
              <a:buNone/>
            </a:pPr>
            <a:r>
              <a:rPr i="0" lang="en" u="sng" cap="none" strike="noStrike">
                <a:solidFill>
                  <a:srgbClr val="000000"/>
                </a:solidFill>
                <a:latin typeface="Cambria"/>
                <a:ea typeface="Cambria"/>
                <a:cs typeface="Cambria"/>
                <a:sym typeface="Cambria"/>
              </a:rPr>
              <a:t>Portfolio Holdings:</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Financial Select Sector SPDR ETF (XLF)</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PNC </a:t>
            </a:r>
            <a:r>
              <a:rPr lang="en" sz="1200">
                <a:latin typeface="Cambria"/>
                <a:ea typeface="Cambria"/>
                <a:cs typeface="Cambria"/>
                <a:sym typeface="Cambria"/>
              </a:rPr>
              <a:t>Financial</a:t>
            </a:r>
            <a:r>
              <a:rPr b="0" i="0" lang="en" sz="1200" u="none" cap="none" strike="noStrike">
                <a:solidFill>
                  <a:srgbClr val="000000"/>
                </a:solidFill>
                <a:latin typeface="Cambria"/>
                <a:ea typeface="Cambria"/>
                <a:cs typeface="Cambria"/>
                <a:sym typeface="Cambria"/>
              </a:rPr>
              <a:t> Group (PNC)</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BOFI Holding Inc. (BOFI)</a:t>
            </a:r>
          </a:p>
          <a:p>
            <a:pPr indent="0" lvl="0" marL="0" marR="0" rtl="0" algn="l">
              <a:lnSpc>
                <a:spcPct val="100000"/>
              </a:lnSpc>
              <a:spcBef>
                <a:spcPts val="0"/>
              </a:spcBef>
              <a:spcAft>
                <a:spcPts val="0"/>
              </a:spcAft>
              <a:buClr>
                <a:srgbClr val="000000"/>
              </a:buClr>
              <a:buFont typeface="Arial"/>
              <a:buNone/>
            </a:pPr>
            <a:r>
              <a:t/>
            </a:r>
            <a:endParaRPr sz="1200">
              <a:latin typeface="Cambria"/>
              <a:ea typeface="Cambria"/>
              <a:cs typeface="Cambria"/>
              <a:sym typeface="Cambria"/>
            </a:endParaRPr>
          </a:p>
          <a:p>
            <a:pPr indent="0" lvl="0" marL="0" marR="0" rtl="0">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Stocks to Watch:</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Allstate Corp. (ALL)</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Credit Suisse Group AG (ADR)</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067" u="none" cap="none" strike="noStrike">
              <a:solidFill>
                <a:srgbClr val="000000"/>
              </a:solidFill>
              <a:latin typeface="Cambria"/>
              <a:ea typeface="Cambria"/>
              <a:cs typeface="Cambria"/>
              <a:sym typeface="Cambria"/>
            </a:endParaRPr>
          </a:p>
        </p:txBody>
      </p:sp>
      <p:pic>
        <p:nvPicPr>
          <p:cNvPr id="1242" name="Shape 1242"/>
          <p:cNvPicPr preferRelativeResize="0"/>
          <p:nvPr/>
        </p:nvPicPr>
        <p:blipFill>
          <a:blip r:embed="rId3">
            <a:alphaModFix/>
          </a:blip>
          <a:stretch>
            <a:fillRect/>
          </a:stretch>
        </p:blipFill>
        <p:spPr>
          <a:xfrm>
            <a:off x="1070625" y="2843174"/>
            <a:ext cx="6429886" cy="2010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6" name="Shape 1246"/>
        <p:cNvGrpSpPr/>
        <p:nvPr/>
      </p:nvGrpSpPr>
      <p:grpSpPr>
        <a:xfrm>
          <a:off x="0" y="0"/>
          <a:ext cx="0" cy="0"/>
          <a:chOff x="0" y="0"/>
          <a:chExt cx="0" cy="0"/>
        </a:xfrm>
      </p:grpSpPr>
      <p:sp>
        <p:nvSpPr>
          <p:cNvPr id="1247" name="Shape 1247"/>
          <p:cNvSpPr txBox="1"/>
          <p:nvPr>
            <p:ph type="title"/>
          </p:nvPr>
        </p:nvSpPr>
        <p:spPr>
          <a:xfrm>
            <a:off x="240295" y="36047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Healthcare</a:t>
            </a:r>
          </a:p>
        </p:txBody>
      </p:sp>
      <p:sp>
        <p:nvSpPr>
          <p:cNvPr id="1248" name="Shape 1248"/>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49" name="Shape 1249"/>
          <p:cNvSpPr/>
          <p:nvPr/>
        </p:nvSpPr>
        <p:spPr>
          <a:xfrm>
            <a:off x="7443000" y="607000"/>
            <a:ext cx="1701000" cy="42039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Performance </a:t>
            </a:r>
            <a:r>
              <a:rPr b="0" i="0" lang="en" sz="1200" u="sng" cap="none" strike="noStrike">
                <a:solidFill>
                  <a:srgbClr val="000000"/>
                </a:solidFill>
                <a:latin typeface="Cambria"/>
                <a:ea typeface="Cambria"/>
                <a:cs typeface="Cambria"/>
                <a:sym typeface="Cambria"/>
              </a:rPr>
              <a:t>(YTD)</a:t>
            </a:r>
            <a:r>
              <a:rPr b="0" i="0" lang="en" sz="1600" u="sng" cap="none" strike="noStrike">
                <a:solidFill>
                  <a:srgbClr val="000000"/>
                </a:solidFill>
                <a:latin typeface="Cambria"/>
                <a:ea typeface="Cambria"/>
                <a:cs typeface="Cambria"/>
                <a:sym typeface="Cambria"/>
              </a:rPr>
              <a:t>:</a:t>
            </a:r>
          </a:p>
          <a:p>
            <a:pPr indent="0" lvl="0" marL="0" marR="0" rtl="0" algn="ctr">
              <a:lnSpc>
                <a:spcPct val="100000"/>
              </a:lnSpc>
              <a:spcBef>
                <a:spcPts val="0"/>
              </a:spcBef>
              <a:spcAft>
                <a:spcPts val="0"/>
              </a:spcAft>
              <a:buClr>
                <a:srgbClr val="00B050"/>
              </a:buClr>
              <a:buSzPct val="25000"/>
              <a:buFont typeface="Cambria"/>
              <a:buNone/>
            </a:pPr>
            <a:r>
              <a:rPr b="0" i="0" lang="en" sz="2400" u="none" cap="none" strike="noStrike">
                <a:solidFill>
                  <a:srgbClr val="38761D"/>
                </a:solidFill>
                <a:latin typeface="Cambria"/>
                <a:ea typeface="Cambria"/>
                <a:cs typeface="Cambria"/>
                <a:sym typeface="Cambria"/>
              </a:rPr>
              <a:t>9.91%</a:t>
            </a:r>
          </a:p>
          <a:p>
            <a:pPr indent="0" lvl="0" marL="0" marR="0" rtl="0" algn="ctr">
              <a:lnSpc>
                <a:spcPct val="100000"/>
              </a:lnSpc>
              <a:spcBef>
                <a:spcPts val="0"/>
              </a:spcBef>
              <a:spcAft>
                <a:spcPts val="0"/>
              </a:spcAft>
              <a:buClr>
                <a:srgbClr val="000000"/>
              </a:buClr>
              <a:buFont typeface="Arial"/>
              <a:buNone/>
            </a:pPr>
            <a:r>
              <a:t/>
            </a:r>
            <a:endParaRPr b="0" i="0" sz="1200" u="sng" cap="none" strike="noStrike">
              <a:solidFill>
                <a:srgbClr val="000000"/>
              </a:solidFill>
              <a:latin typeface="Cambria"/>
              <a:ea typeface="Cambria"/>
              <a:cs typeface="Cambria"/>
              <a:sym typeface="Cambria"/>
            </a:endParaRPr>
          </a:p>
          <a:p>
            <a:pPr indent="0" lvl="0" marL="0" marR="0" rtl="0">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Portfolio Holdings:</a:t>
            </a:r>
          </a:p>
          <a:p>
            <a:pPr indent="-220127" lvl="0" marL="220127" marR="0" rtl="0" algn="l">
              <a:lnSpc>
                <a:spcPct val="100000"/>
              </a:lnSpc>
              <a:spcBef>
                <a:spcPts val="0"/>
              </a:spcBef>
              <a:spcAft>
                <a:spcPts val="0"/>
              </a:spcAft>
              <a:buClr>
                <a:srgbClr val="000000"/>
              </a:buClr>
              <a:buSzPct val="100000"/>
              <a:buFont typeface="Arial"/>
              <a:buChar char="•"/>
            </a:pPr>
            <a:r>
              <a:rPr lang="en" sz="1200">
                <a:latin typeface="Cambria"/>
                <a:ea typeface="Cambria"/>
                <a:cs typeface="Cambria"/>
                <a:sym typeface="Cambria"/>
              </a:rPr>
              <a:t>Health Care</a:t>
            </a:r>
            <a:r>
              <a:rPr b="0" i="0" lang="en" sz="1200" u="none" cap="none" strike="noStrike">
                <a:solidFill>
                  <a:srgbClr val="000000"/>
                </a:solidFill>
                <a:latin typeface="Cambria"/>
                <a:ea typeface="Cambria"/>
                <a:cs typeface="Cambria"/>
                <a:sym typeface="Cambria"/>
              </a:rPr>
              <a:t> SPDR ETF (XLV)</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CVS Health Corp (CVS)</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Akorn Inc.(AKRX)</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Stocks to Watch:</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Teva Pharmaceutical Industries (TVA)</a:t>
            </a:r>
          </a:p>
          <a:p>
            <a:pPr indent="-220127" lvl="0" marL="220127" marR="0" rtl="0" algn="l">
              <a:lnSpc>
                <a:spcPct val="100000"/>
              </a:lnSpc>
              <a:spcBef>
                <a:spcPts val="0"/>
              </a:spcBef>
              <a:spcAft>
                <a:spcPts val="0"/>
              </a:spcAft>
              <a:buClr>
                <a:srgbClr val="000000"/>
              </a:buClr>
              <a:buSzPct val="100000"/>
              <a:buFont typeface="Arial"/>
              <a:buChar char="•"/>
            </a:pPr>
            <a:r>
              <a:rPr b="0" i="0" lang="en" sz="1200" u="none" cap="none" strike="noStrike">
                <a:solidFill>
                  <a:srgbClr val="000000"/>
                </a:solidFill>
                <a:latin typeface="Cambria"/>
                <a:ea typeface="Cambria"/>
                <a:cs typeface="Cambria"/>
                <a:sym typeface="Cambria"/>
              </a:rPr>
              <a:t>Celgene Corporation (CELG)</a:t>
            </a: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067" u="none" cap="none" strike="noStrike">
              <a:solidFill>
                <a:srgbClr val="000000"/>
              </a:solidFill>
              <a:latin typeface="Cambria"/>
              <a:ea typeface="Cambria"/>
              <a:cs typeface="Cambria"/>
              <a:sym typeface="Cambria"/>
            </a:endParaRPr>
          </a:p>
        </p:txBody>
      </p:sp>
      <p:sp>
        <p:nvSpPr>
          <p:cNvPr id="1250" name="Shape 1250"/>
          <p:cNvSpPr/>
          <p:nvPr/>
        </p:nvSpPr>
        <p:spPr>
          <a:xfrm>
            <a:off x="240295" y="917550"/>
            <a:ext cx="6429600" cy="24777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healthcare sector is divided among 16 different industries varying between biopharmaceuticals to health care plans. Most notable industries that contribute to the majority of the sector are Biopharmaceuticals, Drugs- Generic, Drug Manufacturers, Health Care Plans, and Medical Appliances &amp; Equipment. 1 Of the USD 7.8 trillion benchmarked to the S&amp;P 500 index, Healthcare is the third largest component of the index with its sector at a 13.7% weight.</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healthcare sector has </a:t>
            </a:r>
            <a:r>
              <a:rPr lang="en" sz="1100">
                <a:latin typeface="Cambria"/>
                <a:ea typeface="Cambria"/>
                <a:cs typeface="Cambria"/>
                <a:sym typeface="Cambria"/>
              </a:rPr>
              <a:t>performed</a:t>
            </a:r>
            <a:r>
              <a:rPr b="0" i="0" lang="en" sz="1100" u="none" cap="none" strike="noStrike">
                <a:solidFill>
                  <a:srgbClr val="000000"/>
                </a:solidFill>
                <a:latin typeface="Cambria"/>
                <a:ea typeface="Cambria"/>
                <a:cs typeface="Cambria"/>
                <a:sym typeface="Cambria"/>
              </a:rPr>
              <a:t> very well with a 9.91% return year to date. This tracks ahead of the S&amp;P return at 6.97%. The sector faces an uncertain rest of 2017 after Obamacare was</a:t>
            </a:r>
            <a:r>
              <a:rPr lang="en" sz="1100">
                <a:latin typeface="Cambria"/>
                <a:ea typeface="Cambria"/>
                <a:cs typeface="Cambria"/>
                <a:sym typeface="Cambria"/>
              </a:rPr>
              <a:t> not</a:t>
            </a:r>
            <a:r>
              <a:rPr b="0" i="0" lang="en" sz="1100" u="none" cap="none" strike="noStrike">
                <a:solidFill>
                  <a:srgbClr val="000000"/>
                </a:solidFill>
                <a:latin typeface="Cambria"/>
                <a:ea typeface="Cambria"/>
                <a:cs typeface="Cambria"/>
                <a:sym typeface="Cambria"/>
              </a:rPr>
              <a:t> repealed or replaced, and the GOP plans on making another run at it. </a:t>
            </a: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p:txBody>
      </p:sp>
      <p:pic>
        <p:nvPicPr>
          <p:cNvPr id="1251" name="Shape 1251"/>
          <p:cNvPicPr preferRelativeResize="0"/>
          <p:nvPr/>
        </p:nvPicPr>
        <p:blipFill>
          <a:blip r:embed="rId3">
            <a:alphaModFix/>
          </a:blip>
          <a:stretch>
            <a:fillRect/>
          </a:stretch>
        </p:blipFill>
        <p:spPr>
          <a:xfrm>
            <a:off x="1017774" y="2795024"/>
            <a:ext cx="6384400" cy="2015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5" name="Shape 1255"/>
        <p:cNvGrpSpPr/>
        <p:nvPr/>
      </p:nvGrpSpPr>
      <p:grpSpPr>
        <a:xfrm>
          <a:off x="0" y="0"/>
          <a:ext cx="0" cy="0"/>
          <a:chOff x="0" y="0"/>
          <a:chExt cx="0" cy="0"/>
        </a:xfrm>
      </p:grpSpPr>
      <p:sp>
        <p:nvSpPr>
          <p:cNvPr id="1256" name="Shape 1256"/>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57" name="Shape 1257"/>
          <p:cNvSpPr/>
          <p:nvPr/>
        </p:nvSpPr>
        <p:spPr>
          <a:xfrm>
            <a:off x="7541700" y="657662"/>
            <a:ext cx="1602300" cy="41484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Performance </a:t>
            </a:r>
            <a:r>
              <a:rPr b="0" i="0" lang="en" sz="1200" u="sng" cap="none" strike="noStrike">
                <a:solidFill>
                  <a:schemeClr val="dk1"/>
                </a:solidFill>
                <a:latin typeface="Cambria"/>
                <a:ea typeface="Cambria"/>
                <a:cs typeface="Cambria"/>
                <a:sym typeface="Cambria"/>
              </a:rPr>
              <a:t>(YTD)</a:t>
            </a:r>
            <a:r>
              <a:rPr b="0" i="0" lang="en" sz="1400" u="sng" cap="none" strike="noStrike">
                <a:solidFill>
                  <a:schemeClr val="dk1"/>
                </a:solidFill>
                <a:latin typeface="Cambria"/>
                <a:ea typeface="Cambria"/>
                <a:cs typeface="Cambria"/>
                <a:sym typeface="Cambria"/>
              </a:rPr>
              <a:t>: </a:t>
            </a:r>
          </a:p>
          <a:p>
            <a:pPr indent="0" lvl="0" marL="0" marR="0" rtl="0" algn="ctr">
              <a:lnSpc>
                <a:spcPct val="100000"/>
              </a:lnSpc>
              <a:spcBef>
                <a:spcPts val="0"/>
              </a:spcBef>
              <a:spcAft>
                <a:spcPts val="0"/>
              </a:spcAft>
              <a:buClr>
                <a:srgbClr val="005A3C"/>
              </a:buClr>
              <a:buSzPct val="25000"/>
              <a:buFont typeface="Cambria"/>
              <a:buNone/>
            </a:pPr>
            <a:r>
              <a:rPr b="0" i="0" lang="en" sz="2500" u="none" cap="none" strike="noStrike">
                <a:solidFill>
                  <a:srgbClr val="38761D"/>
                </a:solidFill>
                <a:latin typeface="Cambria"/>
                <a:ea typeface="Cambria"/>
                <a:cs typeface="Cambria"/>
                <a:sym typeface="Cambria"/>
              </a:rPr>
              <a:t>10.66%</a:t>
            </a:r>
          </a:p>
          <a:p>
            <a:pPr indent="0" lvl="0" marL="0" marR="0" rtl="0" algn="ctr">
              <a:lnSpc>
                <a:spcPct val="100000"/>
              </a:lnSpc>
              <a:spcBef>
                <a:spcPts val="0"/>
              </a:spcBef>
              <a:spcAft>
                <a:spcPts val="0"/>
              </a:spcAft>
              <a:buClr>
                <a:srgbClr val="000000"/>
              </a:buClr>
              <a:buFont typeface="Arial"/>
              <a:buNone/>
            </a:pPr>
            <a:r>
              <a:t/>
            </a:r>
            <a:endParaRPr b="0" i="0" sz="1400" u="sng"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Portfolio Holdings:</a:t>
            </a:r>
          </a:p>
          <a:p>
            <a:pPr indent="-220127" lvl="0" marL="220127" rtl="0">
              <a:spcBef>
                <a:spcPts val="0"/>
              </a:spcBef>
              <a:buClr>
                <a:schemeClr val="dk1"/>
              </a:buClr>
              <a:buSzPct val="100000"/>
              <a:buChar char="•"/>
            </a:pPr>
            <a:r>
              <a:rPr lang="en" sz="1200">
                <a:solidFill>
                  <a:schemeClr val="dk1"/>
                </a:solidFill>
                <a:latin typeface="Cambria"/>
                <a:ea typeface="Cambria"/>
                <a:cs typeface="Cambria"/>
                <a:sym typeface="Cambria"/>
              </a:rPr>
              <a:t>Adobe (ADBE)</a:t>
            </a:r>
          </a:p>
          <a:p>
            <a:pPr indent="-220127" lvl="0" marL="220127" rtl="0">
              <a:spcBef>
                <a:spcPts val="0"/>
              </a:spcBef>
              <a:buClr>
                <a:schemeClr val="dk1"/>
              </a:buClr>
              <a:buSzPct val="100000"/>
              <a:buChar char="•"/>
            </a:pPr>
            <a:r>
              <a:rPr lang="en" sz="1200">
                <a:solidFill>
                  <a:schemeClr val="dk1"/>
                </a:solidFill>
                <a:latin typeface="Cambria"/>
                <a:ea typeface="Cambria"/>
                <a:cs typeface="Cambria"/>
                <a:sym typeface="Cambria"/>
              </a:rPr>
              <a:t>Stamps.com</a:t>
            </a:r>
            <a:r>
              <a:rPr lang="en" sz="1100">
                <a:solidFill>
                  <a:schemeClr val="dk1"/>
                </a:solidFill>
                <a:latin typeface="Cambria"/>
                <a:ea typeface="Cambria"/>
                <a:cs typeface="Cambria"/>
                <a:sym typeface="Cambria"/>
              </a:rPr>
              <a:t>(STMP)</a:t>
            </a:r>
          </a:p>
          <a:p>
            <a:pPr indent="-220127" lvl="0" marL="220127" rtl="0">
              <a:spcBef>
                <a:spcPts val="0"/>
              </a:spcBef>
              <a:buClr>
                <a:schemeClr val="dk1"/>
              </a:buClr>
              <a:buSzPct val="100000"/>
              <a:buChar char="•"/>
            </a:pPr>
            <a:r>
              <a:rPr lang="en" sz="1200">
                <a:solidFill>
                  <a:schemeClr val="dk1"/>
                </a:solidFill>
                <a:latin typeface="Cambria"/>
                <a:ea typeface="Cambria"/>
                <a:cs typeface="Cambria"/>
                <a:sym typeface="Cambria"/>
              </a:rPr>
              <a:t>Facebook (FB)</a:t>
            </a:r>
          </a:p>
          <a:p>
            <a:pPr indent="0" lvl="0" marL="0" marR="0" rtl="0" algn="l">
              <a:lnSpc>
                <a:spcPct val="100000"/>
              </a:lnSpc>
              <a:spcBef>
                <a:spcPts val="0"/>
              </a:spcBef>
              <a:spcAft>
                <a:spcPts val="0"/>
              </a:spcAft>
              <a:buClr>
                <a:schemeClr val="dk1"/>
              </a:buClr>
              <a:buFont typeface="Arial"/>
              <a:buNone/>
            </a:pPr>
            <a:r>
              <a:t/>
            </a:r>
            <a:endParaRPr b="0" i="0" sz="14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Stocks to Watch:</a:t>
            </a:r>
          </a:p>
          <a:p>
            <a:pPr indent="-244475" lvl="0" marL="257175"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Amazon (AMZN)</a:t>
            </a:r>
          </a:p>
          <a:p>
            <a:pPr indent="-244475" lvl="0" marL="257175"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Apple (AAPL)</a:t>
            </a:r>
          </a:p>
          <a:p>
            <a:pPr indent="-257175" lvl="0" marL="257175" marR="0" rtl="0" algn="l">
              <a:lnSpc>
                <a:spcPct val="100000"/>
              </a:lnSpc>
              <a:spcBef>
                <a:spcPts val="0"/>
              </a:spcBef>
              <a:spcAft>
                <a:spcPts val="0"/>
              </a:spcAft>
              <a:buClr>
                <a:srgbClr val="000000"/>
              </a:buClr>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dk1"/>
              </a:solidFill>
              <a:latin typeface="Cambria"/>
              <a:ea typeface="Cambria"/>
              <a:cs typeface="Cambria"/>
              <a:sym typeface="Cambria"/>
            </a:endParaRPr>
          </a:p>
          <a:p>
            <a:pPr indent="-165096" lvl="0" marL="165096" marR="0" rtl="0" algn="l">
              <a:lnSpc>
                <a:spcPct val="100000"/>
              </a:lnSpc>
              <a:spcBef>
                <a:spcPts val="0"/>
              </a:spcBef>
              <a:spcAft>
                <a:spcPts val="0"/>
              </a:spcAft>
              <a:buClr>
                <a:schemeClr val="dk1"/>
              </a:buClr>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chemeClr val="dk1"/>
              </a:solidFill>
              <a:latin typeface="Cambria"/>
              <a:ea typeface="Cambria"/>
              <a:cs typeface="Cambria"/>
              <a:sym typeface="Cambria"/>
            </a:endParaRPr>
          </a:p>
          <a:p>
            <a:pPr indent="-165096" lvl="0" marL="165096"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chemeClr val="dk1"/>
              </a:solidFill>
              <a:latin typeface="Cambria"/>
              <a:ea typeface="Cambria"/>
              <a:cs typeface="Cambria"/>
              <a:sym typeface="Cambria"/>
            </a:endParaRPr>
          </a:p>
          <a:p>
            <a:pPr indent="-165096" lvl="0" marL="165096"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800" u="none" cap="none" strike="noStrike">
              <a:solidFill>
                <a:schemeClr val="dk1"/>
              </a:solidFill>
              <a:latin typeface="Cambria"/>
              <a:ea typeface="Cambria"/>
              <a:cs typeface="Cambria"/>
              <a:sym typeface="Cambria"/>
            </a:endParaRPr>
          </a:p>
        </p:txBody>
      </p:sp>
      <p:sp>
        <p:nvSpPr>
          <p:cNvPr id="1258" name="Shape 1258"/>
          <p:cNvSpPr txBox="1"/>
          <p:nvPr>
            <p:ph type="title"/>
          </p:nvPr>
        </p:nvSpPr>
        <p:spPr>
          <a:xfrm>
            <a:off x="293931" y="318892"/>
            <a:ext cx="7467600" cy="555600"/>
          </a:xfrm>
          <a:prstGeom prst="rect">
            <a:avLst/>
          </a:prstGeom>
          <a:noFill/>
          <a:ln>
            <a:noFill/>
          </a:ln>
        </p:spPr>
        <p:txBody>
          <a:bodyPr anchorCtr="0" anchor="ctr" bIns="34275" lIns="68575" rIns="68575" tIns="342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Information Technology</a:t>
            </a:r>
          </a:p>
        </p:txBody>
      </p:sp>
      <p:sp>
        <p:nvSpPr>
          <p:cNvPr id="1259" name="Shape 1259"/>
          <p:cNvSpPr txBox="1"/>
          <p:nvPr>
            <p:ph idx="1" type="body"/>
          </p:nvPr>
        </p:nvSpPr>
        <p:spPr>
          <a:xfrm>
            <a:off x="293916" y="947058"/>
            <a:ext cx="6629400" cy="18270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dk1"/>
              </a:buClr>
              <a:buSzPct val="25000"/>
              <a:buFont typeface="Arial"/>
              <a:buNone/>
            </a:pPr>
            <a:r>
              <a:rPr b="0" i="0" lang="en" sz="1100" u="none" cap="none" strike="noStrike">
                <a:solidFill>
                  <a:schemeClr val="dk1"/>
                </a:solidFill>
                <a:latin typeface="Cambria"/>
                <a:ea typeface="Cambria"/>
                <a:cs typeface="Cambria"/>
                <a:sym typeface="Cambria"/>
              </a:rPr>
              <a:t>The Information Technology Sector covers the following general areas: Technology Software &amp; Services, including companies that primarily develop software in various fields such as the Internet, applications, systems, databases management and/or home entertainment, and companies that provide information technology consulting and services, as well as data processing and outsourced services. Demand for IT services is driven by rapid technological advances, but spending depends on the health of the US economy.</a:t>
            </a:r>
          </a:p>
          <a:p>
            <a:pPr indent="0" lvl="0" marL="0" marR="0" rtl="0" algn="l">
              <a:lnSpc>
                <a:spcPct val="115000"/>
              </a:lnSpc>
              <a:spcBef>
                <a:spcPts val="800"/>
              </a:spcBef>
              <a:spcAft>
                <a:spcPts val="0"/>
              </a:spcAft>
              <a:buClr>
                <a:schemeClr val="dk1"/>
              </a:buClr>
              <a:buSzPct val="25000"/>
              <a:buFont typeface="Arial"/>
              <a:buNone/>
            </a:pPr>
            <a:r>
              <a:rPr b="0" i="0" lang="en" sz="1100" u="none" cap="none" strike="noStrike">
                <a:solidFill>
                  <a:schemeClr val="dk1"/>
                </a:solidFill>
                <a:latin typeface="Cambria"/>
                <a:ea typeface="Cambria"/>
                <a:cs typeface="Cambria"/>
                <a:sym typeface="Cambria"/>
              </a:rPr>
              <a:t>The information technology sector has performed very well over the past year where it has </a:t>
            </a:r>
            <a:r>
              <a:rPr lang="en" sz="1100">
                <a:solidFill>
                  <a:schemeClr val="dk1"/>
                </a:solidFill>
                <a:latin typeface="Cambria"/>
                <a:ea typeface="Cambria"/>
                <a:cs typeface="Cambria"/>
                <a:sym typeface="Cambria"/>
              </a:rPr>
              <a:t>outperformed</a:t>
            </a:r>
            <a:r>
              <a:rPr b="0" i="0" lang="en" sz="1100" u="none" cap="none" strike="noStrike">
                <a:solidFill>
                  <a:schemeClr val="dk1"/>
                </a:solidFill>
                <a:latin typeface="Cambria"/>
                <a:ea typeface="Cambria"/>
                <a:cs typeface="Cambria"/>
                <a:sym typeface="Cambria"/>
              </a:rPr>
              <a:t> the S&amp;P 500 by roughly 4.5%. The Information Technology ETF contributed positive gains to the SAP portfolio, adding an additional $1,579.27. </a:t>
            </a:r>
          </a:p>
        </p:txBody>
      </p:sp>
      <p:pic>
        <p:nvPicPr>
          <p:cNvPr id="1260" name="Shape 1260"/>
          <p:cNvPicPr preferRelativeResize="0"/>
          <p:nvPr/>
        </p:nvPicPr>
        <p:blipFill>
          <a:blip r:embed="rId3">
            <a:alphaModFix/>
          </a:blip>
          <a:stretch>
            <a:fillRect/>
          </a:stretch>
        </p:blipFill>
        <p:spPr>
          <a:xfrm>
            <a:off x="1017419" y="2774050"/>
            <a:ext cx="6488429" cy="2032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4" name="Shape 1264"/>
        <p:cNvGrpSpPr/>
        <p:nvPr/>
      </p:nvGrpSpPr>
      <p:grpSpPr>
        <a:xfrm>
          <a:off x="0" y="0"/>
          <a:ext cx="0" cy="0"/>
          <a:chOff x="0" y="0"/>
          <a:chExt cx="0" cy="0"/>
        </a:xfrm>
      </p:grpSpPr>
      <p:sp>
        <p:nvSpPr>
          <p:cNvPr id="1265" name="Shape 1265"/>
          <p:cNvSpPr txBox="1"/>
          <p:nvPr>
            <p:ph type="title"/>
          </p:nvPr>
        </p:nvSpPr>
        <p:spPr>
          <a:xfrm>
            <a:off x="283950" y="31612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Materials</a:t>
            </a:r>
          </a:p>
        </p:txBody>
      </p:sp>
      <p:sp>
        <p:nvSpPr>
          <p:cNvPr id="1266" name="Shape 1266"/>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67" name="Shape 1267"/>
          <p:cNvSpPr txBox="1"/>
          <p:nvPr/>
        </p:nvSpPr>
        <p:spPr>
          <a:xfrm>
            <a:off x="283947" y="871737"/>
            <a:ext cx="6953700" cy="20313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Within the Materials Sector are a wide range of commodity-related manufacturing</a:t>
            </a: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industries that produce chemicals, metals, paper, glass, forest products, steel, related packaging products, construction materials minerals, and other mining companies. The XLB SPDR Materials ETF is the index that represents Materials in the S&amp;P 500, which currently represents 5.00% of the S&amp;P 500 portfolio.</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graph below shows that the XLB has slightly outperformed the S&amp;P 500 ETF since it was added to our portfolio. Like the industrials sector, the materials sector follows overall market trends fairly similarly. </a:t>
            </a:r>
          </a:p>
        </p:txBody>
      </p:sp>
      <p:sp>
        <p:nvSpPr>
          <p:cNvPr id="1268" name="Shape 1268"/>
          <p:cNvSpPr/>
          <p:nvPr/>
        </p:nvSpPr>
        <p:spPr>
          <a:xfrm>
            <a:off x="7428700" y="595425"/>
            <a:ext cx="1715400" cy="42603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Cambria"/>
              <a:buNone/>
            </a:pPr>
            <a:r>
              <a:rPr b="0" i="0" lang="en" u="sng" cap="none" strike="noStrike">
                <a:solidFill>
                  <a:schemeClr val="dk1"/>
                </a:solidFill>
                <a:latin typeface="Cambria"/>
                <a:ea typeface="Cambria"/>
                <a:cs typeface="Cambria"/>
                <a:sym typeface="Cambria"/>
              </a:rPr>
              <a:t>Performance</a:t>
            </a:r>
            <a:r>
              <a:rPr b="0" i="0" lang="en" sz="1600" u="sng" cap="none" strike="noStrike">
                <a:solidFill>
                  <a:schemeClr val="dk1"/>
                </a:solidFill>
                <a:latin typeface="Cambria"/>
                <a:ea typeface="Cambria"/>
                <a:cs typeface="Cambria"/>
                <a:sym typeface="Cambria"/>
              </a:rPr>
              <a:t> </a:t>
            </a:r>
            <a:r>
              <a:rPr b="0" i="0" lang="en" sz="1100" u="sng" cap="none" strike="noStrike">
                <a:solidFill>
                  <a:schemeClr val="dk1"/>
                </a:solidFill>
                <a:latin typeface="Cambria"/>
                <a:ea typeface="Cambria"/>
                <a:cs typeface="Cambria"/>
                <a:sym typeface="Cambria"/>
              </a:rPr>
              <a:t>(YTD)</a:t>
            </a:r>
            <a:r>
              <a:rPr b="0" i="0" lang="en" sz="1600" u="sng" cap="none" strike="noStrike">
                <a:solidFill>
                  <a:schemeClr val="dk1"/>
                </a:solidFill>
                <a:latin typeface="Cambria"/>
                <a:ea typeface="Cambria"/>
                <a:cs typeface="Cambria"/>
                <a:sym typeface="Cambria"/>
              </a:rPr>
              <a:t>:</a:t>
            </a:r>
          </a:p>
          <a:p>
            <a:pPr indent="0" lvl="0" marL="0" marR="0" rtl="0" algn="ctr">
              <a:lnSpc>
                <a:spcPct val="100000"/>
              </a:lnSpc>
              <a:spcBef>
                <a:spcPts val="0"/>
              </a:spcBef>
              <a:spcAft>
                <a:spcPts val="0"/>
              </a:spcAft>
              <a:buClr>
                <a:srgbClr val="005A3C"/>
              </a:buClr>
              <a:buSzPct val="25000"/>
              <a:buFont typeface="Cambria"/>
              <a:buNone/>
            </a:pPr>
            <a:r>
              <a:rPr b="0" i="0" lang="en" sz="2400" u="none" cap="none" strike="noStrike">
                <a:solidFill>
                  <a:srgbClr val="38761D"/>
                </a:solidFill>
                <a:latin typeface="Cambria"/>
                <a:ea typeface="Cambria"/>
                <a:cs typeface="Cambria"/>
                <a:sym typeface="Cambria"/>
              </a:rPr>
              <a:t>6.24%</a:t>
            </a:r>
          </a:p>
          <a:p>
            <a:pPr indent="0" lvl="0" marL="0" marR="0" rtl="0" algn="ctr">
              <a:lnSpc>
                <a:spcPct val="100000"/>
              </a:lnSpc>
              <a:spcBef>
                <a:spcPts val="0"/>
              </a:spcBef>
              <a:spcAft>
                <a:spcPts val="0"/>
              </a:spcAft>
              <a:buClr>
                <a:srgbClr val="000000"/>
              </a:buClr>
              <a:buFont typeface="Arial"/>
              <a:buNone/>
            </a:pPr>
            <a:r>
              <a:t/>
            </a:r>
            <a:endParaRPr b="0" i="0" sz="1600" u="sng"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Font typeface="Cambria"/>
              <a:buNone/>
            </a:pPr>
            <a:r>
              <a:rPr b="0" i="0" lang="en" u="sng" cap="none" strike="noStrike">
                <a:solidFill>
                  <a:schemeClr val="dk1"/>
                </a:solidFill>
                <a:latin typeface="Cambria"/>
                <a:ea typeface="Cambria"/>
                <a:cs typeface="Cambria"/>
                <a:sym typeface="Cambria"/>
              </a:rPr>
              <a:t>Portfolio Holdings:</a:t>
            </a:r>
          </a:p>
          <a:p>
            <a:pPr indent="-171450" lvl="0" marL="171450"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Materials Select Sector SPDR ETF (XLB) </a:t>
            </a:r>
          </a:p>
          <a:p>
            <a:pPr indent="-171450" lvl="0" marL="171450"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DOW Chemicals (DOW)</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Font typeface="Cambria"/>
              <a:buNone/>
            </a:pPr>
            <a:r>
              <a:rPr b="0" i="0" lang="en" u="sng" cap="none" strike="noStrike">
                <a:solidFill>
                  <a:schemeClr val="dk1"/>
                </a:solidFill>
                <a:latin typeface="Cambria"/>
                <a:ea typeface="Cambria"/>
                <a:cs typeface="Cambria"/>
                <a:sym typeface="Cambria"/>
              </a:rPr>
              <a:t>Stocks to Watch:</a:t>
            </a:r>
          </a:p>
          <a:p>
            <a:pPr indent="-220127" lvl="0" marL="220127"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Methanex (MEOH)</a:t>
            </a:r>
          </a:p>
          <a:p>
            <a:pPr indent="-220127" lvl="0" marL="220127"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Vulcan Materials Company (VMC)</a:t>
            </a:r>
          </a:p>
          <a:p>
            <a:pPr indent="-220127" lvl="0" marL="220127"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Cemex SAB de CV (CX)</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Cambria"/>
              <a:ea typeface="Cambria"/>
              <a:cs typeface="Cambria"/>
              <a:sym typeface="Cambria"/>
            </a:endParaRPr>
          </a:p>
          <a:p>
            <a:pPr indent="-220127" lvl="0" marL="220127" marR="0" rtl="0" algn="l">
              <a:lnSpc>
                <a:spcPct val="100000"/>
              </a:lnSpc>
              <a:spcBef>
                <a:spcPts val="0"/>
              </a:spcBef>
              <a:spcAft>
                <a:spcPts val="0"/>
              </a:spcAft>
              <a:buClr>
                <a:schemeClr val="dk1"/>
              </a:buClr>
              <a:buFont typeface="Arial"/>
              <a:buNone/>
            </a:pPr>
            <a:r>
              <a:t/>
            </a:r>
            <a:endParaRPr b="0" i="0" sz="16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Cambria"/>
              <a:ea typeface="Cambria"/>
              <a:cs typeface="Cambria"/>
              <a:sym typeface="Cambria"/>
            </a:endParaRPr>
          </a:p>
          <a:p>
            <a:pPr indent="-220127" lvl="0" marL="220127" marR="0" rtl="0" algn="l">
              <a:lnSpc>
                <a:spcPct val="100000"/>
              </a:lnSpc>
              <a:spcBef>
                <a:spcPts val="0"/>
              </a:spcBef>
              <a:spcAft>
                <a:spcPts val="0"/>
              </a:spcAft>
              <a:buClr>
                <a:schemeClr val="dk1"/>
              </a:buClr>
              <a:buFont typeface="Arial"/>
              <a:buNone/>
            </a:pPr>
            <a:r>
              <a:t/>
            </a:r>
            <a:endParaRPr b="0" i="0" sz="16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067" u="none" cap="none" strike="noStrike">
              <a:solidFill>
                <a:schemeClr val="dk1"/>
              </a:solidFill>
              <a:latin typeface="Cambria"/>
              <a:ea typeface="Cambria"/>
              <a:cs typeface="Cambria"/>
              <a:sym typeface="Cambria"/>
            </a:endParaRPr>
          </a:p>
        </p:txBody>
      </p:sp>
      <p:pic>
        <p:nvPicPr>
          <p:cNvPr id="1269" name="Shape 1269"/>
          <p:cNvPicPr preferRelativeResize="0"/>
          <p:nvPr/>
        </p:nvPicPr>
        <p:blipFill>
          <a:blip r:embed="rId3">
            <a:alphaModFix/>
          </a:blip>
          <a:stretch>
            <a:fillRect/>
          </a:stretch>
        </p:blipFill>
        <p:spPr>
          <a:xfrm>
            <a:off x="806024" y="2737000"/>
            <a:ext cx="6577001" cy="2069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4" name="Shape 1064"/>
        <p:cNvGrpSpPr/>
        <p:nvPr/>
      </p:nvGrpSpPr>
      <p:grpSpPr>
        <a:xfrm>
          <a:off x="0" y="0"/>
          <a:ext cx="0" cy="0"/>
          <a:chOff x="0" y="0"/>
          <a:chExt cx="0" cy="0"/>
        </a:xfrm>
      </p:grpSpPr>
      <p:sp>
        <p:nvSpPr>
          <p:cNvPr id="1065" name="Shape 1065"/>
          <p:cNvSpPr txBox="1"/>
          <p:nvPr>
            <p:ph type="title"/>
          </p:nvPr>
        </p:nvSpPr>
        <p:spPr>
          <a:xfrm>
            <a:off x="296186" y="516137"/>
            <a:ext cx="3186600" cy="417900"/>
          </a:xfrm>
          <a:prstGeom prst="rect">
            <a:avLst/>
          </a:prstGeom>
          <a:noFill/>
          <a:ln>
            <a:noFill/>
          </a:ln>
        </p:spPr>
        <p:txBody>
          <a:bodyPr anchorCtr="0" anchor="b" bIns="34275" lIns="68575" rIns="68575" tIns="34275">
            <a:noAutofit/>
          </a:bodyPr>
          <a:lstStyle/>
          <a:p>
            <a:pPr indent="0" lvl="0" marL="0" marR="0" rtl="0" algn="l">
              <a:spcBef>
                <a:spcPts val="0"/>
              </a:spcBef>
              <a:buClr>
                <a:schemeClr val="dk1"/>
              </a:buClr>
              <a:buSzPct val="25000"/>
              <a:buFont typeface="Cambria"/>
              <a:buNone/>
            </a:pPr>
            <a:r>
              <a:rPr b="1" i="0" lang="en" sz="2300" u="none" cap="none" strike="noStrike">
                <a:solidFill>
                  <a:srgbClr val="000000"/>
                </a:solidFill>
                <a:latin typeface="Cambria"/>
                <a:ea typeface="Cambria"/>
                <a:cs typeface="Cambria"/>
                <a:sym typeface="Cambria"/>
              </a:rPr>
              <a:t>TABLE OF CONTENTS</a:t>
            </a:r>
          </a:p>
        </p:txBody>
      </p:sp>
      <p:sp>
        <p:nvSpPr>
          <p:cNvPr id="1066" name="Shape 1066"/>
          <p:cNvSpPr txBox="1"/>
          <p:nvPr>
            <p:ph idx="1" type="body"/>
          </p:nvPr>
        </p:nvSpPr>
        <p:spPr>
          <a:xfrm>
            <a:off x="475091" y="1246323"/>
            <a:ext cx="3544200" cy="3092100"/>
          </a:xfrm>
          <a:prstGeom prst="rect">
            <a:avLst/>
          </a:prstGeom>
          <a:noFill/>
          <a:ln>
            <a:noFill/>
          </a:ln>
        </p:spPr>
        <p:txBody>
          <a:bodyPr anchorCtr="0" anchor="t" bIns="34275" lIns="68575" rIns="68575" tIns="34275">
            <a:noAutofit/>
          </a:bodyPr>
          <a:lstStyle/>
          <a:p>
            <a:pPr indent="-374650" lvl="0" marL="381000" marR="0" rtl="0" algn="l">
              <a:spcBef>
                <a:spcPts val="0"/>
              </a:spcBef>
              <a:spcAft>
                <a:spcPts val="0"/>
              </a:spcAft>
              <a:buClr>
                <a:schemeClr val="dk1"/>
              </a:buClr>
              <a:buSzPct val="100000"/>
              <a:buAutoNum type="romanUcPeriod"/>
            </a:pPr>
            <a:r>
              <a:rPr b="0" i="0" lang="en" sz="1500" u="none" cap="none" strike="noStrike">
                <a:solidFill>
                  <a:schemeClr val="dk1"/>
                </a:solidFill>
                <a:latin typeface="Cambria"/>
                <a:ea typeface="Cambria"/>
                <a:cs typeface="Cambria"/>
                <a:sym typeface="Cambria"/>
              </a:rPr>
              <a:t>Overview </a:t>
            </a:r>
          </a:p>
          <a:p>
            <a:pPr indent="-374650" lvl="0" marL="381000" marR="0" rtl="0" algn="l">
              <a:spcBef>
                <a:spcPts val="300"/>
              </a:spcBef>
              <a:spcAft>
                <a:spcPts val="0"/>
              </a:spcAft>
              <a:buClr>
                <a:schemeClr val="dk1"/>
              </a:buClr>
              <a:buSzPct val="100000"/>
              <a:buAutoNum type="romanUcPeriod"/>
            </a:pPr>
            <a:r>
              <a:rPr b="0" i="0" lang="en" sz="1500" u="none" cap="none" strike="noStrike">
                <a:solidFill>
                  <a:schemeClr val="dk1"/>
                </a:solidFill>
                <a:latin typeface="Cambria"/>
                <a:ea typeface="Cambria"/>
                <a:cs typeface="Cambria"/>
                <a:sym typeface="Cambria"/>
              </a:rPr>
              <a:t>Economic Conditions</a:t>
            </a:r>
          </a:p>
          <a:p>
            <a:pPr indent="-374650" lvl="0" marL="381000" marR="0" rtl="0" algn="l">
              <a:spcBef>
                <a:spcPts val="300"/>
              </a:spcBef>
              <a:spcAft>
                <a:spcPts val="0"/>
              </a:spcAft>
              <a:buClr>
                <a:schemeClr val="dk1"/>
              </a:buClr>
              <a:buSzPct val="100000"/>
              <a:buAutoNum type="romanUcPeriod"/>
            </a:pPr>
            <a:r>
              <a:rPr b="0" i="0" lang="en" sz="1500" u="none" cap="none" strike="noStrike">
                <a:solidFill>
                  <a:schemeClr val="dk1"/>
                </a:solidFill>
                <a:latin typeface="Cambria"/>
                <a:ea typeface="Cambria"/>
                <a:cs typeface="Cambria"/>
                <a:sym typeface="Cambria"/>
              </a:rPr>
              <a:t>Sector Summaries</a:t>
            </a:r>
          </a:p>
          <a:p>
            <a:pPr indent="-374650" lvl="0" marL="381000" marR="0" rtl="0" algn="l">
              <a:spcBef>
                <a:spcPts val="300"/>
              </a:spcBef>
              <a:spcAft>
                <a:spcPts val="0"/>
              </a:spcAft>
              <a:buClr>
                <a:schemeClr val="dk1"/>
              </a:buClr>
              <a:buSzPct val="100000"/>
              <a:buAutoNum type="romanUcPeriod"/>
            </a:pPr>
            <a:r>
              <a:rPr b="0" i="0" lang="en" sz="1500" u="none" cap="none" strike="noStrike">
                <a:solidFill>
                  <a:schemeClr val="dk1"/>
                </a:solidFill>
                <a:latin typeface="Cambria"/>
                <a:ea typeface="Cambria"/>
                <a:cs typeface="Cambria"/>
                <a:sym typeface="Cambria"/>
              </a:rPr>
              <a:t>Portfolio Strategy &amp; Composition</a:t>
            </a:r>
          </a:p>
          <a:p>
            <a:pPr indent="-425450" lvl="1" marL="787400" marR="0" rtl="0" algn="l">
              <a:spcBef>
                <a:spcPts val="300"/>
              </a:spcBef>
              <a:spcAft>
                <a:spcPts val="0"/>
              </a:spcAft>
              <a:buClr>
                <a:schemeClr val="dk1"/>
              </a:buClr>
              <a:buSzPct val="100000"/>
              <a:buFont typeface="Noto Sans Symbols"/>
              <a:buAutoNum type="alphaLcPeriod"/>
            </a:pPr>
            <a:r>
              <a:rPr lang="en" sz="1500"/>
              <a:t>Growth </a:t>
            </a:r>
          </a:p>
          <a:p>
            <a:pPr indent="-425450" lvl="1" marL="787400" marR="0" rtl="0" algn="l">
              <a:spcBef>
                <a:spcPts val="300"/>
              </a:spcBef>
              <a:spcAft>
                <a:spcPts val="0"/>
              </a:spcAft>
              <a:buClr>
                <a:schemeClr val="dk1"/>
              </a:buClr>
              <a:buSzPct val="100000"/>
              <a:buFont typeface="Noto Sans Symbols"/>
              <a:buAutoNum type="alphaLcPeriod"/>
            </a:pPr>
            <a:r>
              <a:rPr lang="en" sz="1500"/>
              <a:t>Value</a:t>
            </a:r>
          </a:p>
          <a:p>
            <a:pPr indent="-425450" lvl="1" marL="787400" marR="0" rtl="0" algn="l">
              <a:spcBef>
                <a:spcPts val="300"/>
              </a:spcBef>
              <a:spcAft>
                <a:spcPts val="0"/>
              </a:spcAft>
              <a:buClr>
                <a:schemeClr val="dk1"/>
              </a:buClr>
              <a:buSzPct val="100000"/>
              <a:buFont typeface="Noto Sans Symbols"/>
              <a:buAutoNum type="alphaLcPeriod"/>
            </a:pPr>
            <a:r>
              <a:rPr lang="en" sz="1500"/>
              <a:t>Dividend</a:t>
            </a:r>
          </a:p>
          <a:p>
            <a:pPr indent="-425450" lvl="1" marL="787400" marR="0" rtl="0" algn="l">
              <a:spcBef>
                <a:spcPts val="300"/>
              </a:spcBef>
              <a:spcAft>
                <a:spcPts val="0"/>
              </a:spcAft>
              <a:buClr>
                <a:schemeClr val="dk1"/>
              </a:buClr>
              <a:buSzPct val="100000"/>
              <a:buFont typeface="Noto Sans Symbols"/>
              <a:buAutoNum type="alphaLcPeriod"/>
            </a:pPr>
            <a:r>
              <a:rPr lang="en" sz="1500"/>
              <a:t>ETF</a:t>
            </a:r>
          </a:p>
          <a:p>
            <a:pPr indent="-374650" lvl="0" marL="381000" marR="0" rtl="0" algn="l">
              <a:spcBef>
                <a:spcPts val="300"/>
              </a:spcBef>
              <a:spcAft>
                <a:spcPts val="0"/>
              </a:spcAft>
              <a:buClr>
                <a:schemeClr val="dk1"/>
              </a:buClr>
              <a:buSzPct val="100000"/>
              <a:buAutoNum type="romanUcPeriod"/>
            </a:pPr>
            <a:r>
              <a:rPr b="0" i="0" lang="en" sz="1500" u="none" cap="none" strike="noStrike">
                <a:solidFill>
                  <a:schemeClr val="dk1"/>
                </a:solidFill>
                <a:latin typeface="Cambria"/>
                <a:ea typeface="Cambria"/>
                <a:cs typeface="Cambria"/>
                <a:sym typeface="Cambria"/>
              </a:rPr>
              <a:t>Risk Analysis</a:t>
            </a:r>
          </a:p>
          <a:p>
            <a:pPr indent="-374650" lvl="0" marL="381000" marR="0" rtl="0" algn="l">
              <a:spcBef>
                <a:spcPts val="300"/>
              </a:spcBef>
              <a:spcAft>
                <a:spcPts val="0"/>
              </a:spcAft>
              <a:buClr>
                <a:schemeClr val="dk1"/>
              </a:buClr>
              <a:buSzPct val="100000"/>
              <a:buAutoNum type="romanUcPeriod"/>
            </a:pPr>
            <a:r>
              <a:rPr b="0" i="0" lang="en" sz="1500" u="none" cap="none" strike="noStrike">
                <a:solidFill>
                  <a:schemeClr val="dk1"/>
                </a:solidFill>
                <a:latin typeface="Cambria"/>
                <a:ea typeface="Cambria"/>
                <a:cs typeface="Cambria"/>
                <a:sym typeface="Cambria"/>
              </a:rPr>
              <a:t>Performance Review</a:t>
            </a:r>
          </a:p>
          <a:p>
            <a:pPr indent="-374650" lvl="0" marL="381000" marR="0" rtl="0" algn="l">
              <a:spcBef>
                <a:spcPts val="300"/>
              </a:spcBef>
              <a:buClr>
                <a:schemeClr val="dk1"/>
              </a:buClr>
              <a:buSzPct val="100000"/>
              <a:buAutoNum type="romanUcPeriod"/>
            </a:pPr>
            <a:r>
              <a:rPr b="0" i="0" lang="en" sz="1500" u="none" cap="none" strike="noStrike">
                <a:solidFill>
                  <a:schemeClr val="dk1"/>
                </a:solidFill>
                <a:latin typeface="Cambria"/>
                <a:ea typeface="Cambria"/>
                <a:cs typeface="Cambria"/>
                <a:sym typeface="Cambria"/>
              </a:rPr>
              <a:t>Student Biographies</a:t>
            </a:r>
          </a:p>
        </p:txBody>
      </p:sp>
      <p:sp>
        <p:nvSpPr>
          <p:cNvPr id="1067" name="Shape 1067"/>
          <p:cNvSpPr txBox="1"/>
          <p:nvPr>
            <p:ph idx="12" type="sldNum"/>
          </p:nvPr>
        </p:nvSpPr>
        <p:spPr>
          <a:xfrm>
            <a:off x="8610600" y="4800600"/>
            <a:ext cx="6096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cxnSp>
        <p:nvCxnSpPr>
          <p:cNvPr id="1068" name="Shape 1068"/>
          <p:cNvCxnSpPr/>
          <p:nvPr/>
        </p:nvCxnSpPr>
        <p:spPr>
          <a:xfrm flipH="1">
            <a:off x="4271962" y="934052"/>
            <a:ext cx="2056" cy="3716528"/>
          </a:xfrm>
          <a:prstGeom prst="straightConnector1">
            <a:avLst/>
          </a:prstGeom>
          <a:noFill/>
          <a:ln cap="flat" cmpd="sng" w="9525">
            <a:solidFill>
              <a:schemeClr val="dk1"/>
            </a:solidFill>
            <a:prstDash val="solid"/>
            <a:round/>
            <a:headEnd len="med" w="med" type="none"/>
            <a:tailEnd len="med" w="med" type="none"/>
          </a:ln>
        </p:spPr>
      </p:cxnSp>
      <p:pic>
        <p:nvPicPr>
          <p:cNvPr descr="Loyola-1.jpg" id="1069" name="Shape 1069"/>
          <p:cNvPicPr preferRelativeResize="0"/>
          <p:nvPr/>
        </p:nvPicPr>
        <p:blipFill>
          <a:blip r:embed="rId3">
            <a:alphaModFix/>
          </a:blip>
          <a:stretch>
            <a:fillRect/>
          </a:stretch>
        </p:blipFill>
        <p:spPr>
          <a:xfrm>
            <a:off x="4664549" y="1085261"/>
            <a:ext cx="4097099" cy="34142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3" name="Shape 1273"/>
        <p:cNvGrpSpPr/>
        <p:nvPr/>
      </p:nvGrpSpPr>
      <p:grpSpPr>
        <a:xfrm>
          <a:off x="0" y="0"/>
          <a:ext cx="0" cy="0"/>
          <a:chOff x="0" y="0"/>
          <a:chExt cx="0" cy="0"/>
        </a:xfrm>
      </p:grpSpPr>
      <p:sp>
        <p:nvSpPr>
          <p:cNvPr id="1274" name="Shape 1274"/>
          <p:cNvSpPr txBox="1"/>
          <p:nvPr>
            <p:ph type="title"/>
          </p:nvPr>
        </p:nvSpPr>
        <p:spPr>
          <a:xfrm>
            <a:off x="283950" y="27272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Industrials </a:t>
            </a:r>
          </a:p>
        </p:txBody>
      </p:sp>
      <p:sp>
        <p:nvSpPr>
          <p:cNvPr id="1275" name="Shape 1275"/>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76" name="Shape 1276"/>
          <p:cNvSpPr txBox="1"/>
          <p:nvPr/>
        </p:nvSpPr>
        <p:spPr>
          <a:xfrm>
            <a:off x="283947" y="795662"/>
            <a:ext cx="6953700" cy="22467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Industrials Sector is comprised of companies whose businesses are centered around</a:t>
            </a: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manufacturing and distribution of capital goods, commercial services, and transportation services. The XLI SPDR Industrials ETF is the index that represents Industrials in the S&amp;P 500, which currently represents 10.18% of the S&amp;P 500 portfolio</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As evidenced by the chart below, the industrials sector has closely</a:t>
            </a: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mirrored the S&amp;P 500 since it was added to our portfolio. This reveals that the industrials sector largely follows trends of the overall market. In the coming months, the Trump fiscal policy is expected to have a large </a:t>
            </a:r>
            <a:r>
              <a:rPr lang="en" sz="1100">
                <a:latin typeface="Cambria"/>
                <a:ea typeface="Cambria"/>
                <a:cs typeface="Cambria"/>
                <a:sym typeface="Cambria"/>
              </a:rPr>
              <a:t>effect</a:t>
            </a:r>
            <a:r>
              <a:rPr b="0" i="0" lang="en" sz="1100" u="none" cap="none" strike="noStrike">
                <a:solidFill>
                  <a:srgbClr val="000000"/>
                </a:solidFill>
                <a:latin typeface="Cambria"/>
                <a:ea typeface="Cambria"/>
                <a:cs typeface="Cambria"/>
                <a:sym typeface="Cambria"/>
              </a:rPr>
              <a:t> on the Industrials sector performance. </a:t>
            </a:r>
          </a:p>
        </p:txBody>
      </p:sp>
      <p:sp>
        <p:nvSpPr>
          <p:cNvPr id="1277" name="Shape 1277"/>
          <p:cNvSpPr/>
          <p:nvPr/>
        </p:nvSpPr>
        <p:spPr>
          <a:xfrm>
            <a:off x="7383950" y="595425"/>
            <a:ext cx="1760100" cy="42603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Font typeface="Cambria"/>
              <a:buNone/>
            </a:pPr>
            <a:r>
              <a:rPr b="0" i="0" lang="en" u="sng" cap="none" strike="noStrike">
                <a:solidFill>
                  <a:schemeClr val="dk1"/>
                </a:solidFill>
                <a:latin typeface="Cambria"/>
                <a:ea typeface="Cambria"/>
                <a:cs typeface="Cambria"/>
                <a:sym typeface="Cambria"/>
              </a:rPr>
              <a:t>Performance </a:t>
            </a:r>
            <a:r>
              <a:rPr b="0" i="0" lang="en" sz="1100" u="sng" cap="none" strike="noStrike">
                <a:solidFill>
                  <a:schemeClr val="dk1"/>
                </a:solidFill>
                <a:latin typeface="Cambria"/>
                <a:ea typeface="Cambria"/>
                <a:cs typeface="Cambria"/>
                <a:sym typeface="Cambria"/>
              </a:rPr>
              <a:t>(YTD)</a:t>
            </a:r>
            <a:r>
              <a:rPr b="0" i="0" lang="en" sz="1600" u="sng" cap="none" strike="noStrike">
                <a:solidFill>
                  <a:schemeClr val="dk1"/>
                </a:solidFill>
                <a:latin typeface="Cambria"/>
                <a:ea typeface="Cambria"/>
                <a:cs typeface="Cambria"/>
                <a:sym typeface="Cambria"/>
              </a:rPr>
              <a:t>:</a:t>
            </a:r>
          </a:p>
          <a:p>
            <a:pPr indent="0" lvl="0" marL="0" marR="0" rtl="0" algn="ctr">
              <a:lnSpc>
                <a:spcPct val="100000"/>
              </a:lnSpc>
              <a:spcBef>
                <a:spcPts val="0"/>
              </a:spcBef>
              <a:spcAft>
                <a:spcPts val="0"/>
              </a:spcAft>
              <a:buClr>
                <a:srgbClr val="005A3C"/>
              </a:buClr>
              <a:buSzPct val="25000"/>
              <a:buFont typeface="Cambria"/>
              <a:buNone/>
            </a:pPr>
            <a:r>
              <a:rPr b="0" i="0" lang="en" sz="2400" u="none" cap="none" strike="noStrike">
                <a:solidFill>
                  <a:srgbClr val="38761D"/>
                </a:solidFill>
                <a:latin typeface="Cambria"/>
                <a:ea typeface="Cambria"/>
                <a:cs typeface="Cambria"/>
                <a:sym typeface="Cambria"/>
              </a:rPr>
              <a:t>6.61%</a:t>
            </a:r>
          </a:p>
          <a:p>
            <a:pPr indent="0" lvl="0" marL="0" marR="0" rtl="0" algn="ctr">
              <a:lnSpc>
                <a:spcPct val="100000"/>
              </a:lnSpc>
              <a:spcBef>
                <a:spcPts val="0"/>
              </a:spcBef>
              <a:spcAft>
                <a:spcPts val="0"/>
              </a:spcAft>
              <a:buClr>
                <a:srgbClr val="000000"/>
              </a:buClr>
              <a:buFont typeface="Arial"/>
              <a:buNone/>
            </a:pPr>
            <a:r>
              <a:t/>
            </a:r>
            <a:endParaRPr b="0" i="0" sz="1600" u="sng"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Font typeface="Cambria"/>
              <a:buNone/>
            </a:pPr>
            <a:r>
              <a:rPr b="0" i="0" lang="en" u="sng" cap="none" strike="noStrike">
                <a:solidFill>
                  <a:schemeClr val="dk1"/>
                </a:solidFill>
                <a:latin typeface="Cambria"/>
                <a:ea typeface="Cambria"/>
                <a:cs typeface="Cambria"/>
                <a:sym typeface="Cambria"/>
              </a:rPr>
              <a:t>Portfolio Holdings:</a:t>
            </a:r>
          </a:p>
          <a:p>
            <a:pPr indent="-171450" lvl="0" marL="171450"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Industrial Select Sector SPDR ETF (XLI) </a:t>
            </a:r>
          </a:p>
          <a:p>
            <a:pPr indent="-171450" lvl="0" marL="171450"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Delta Airlines (DAL)</a:t>
            </a:r>
          </a:p>
          <a:p>
            <a:pPr indent="-171450" lvl="0" marL="171450"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Stanley Black &amp; Decker (SWK)</a:t>
            </a:r>
          </a:p>
          <a:p>
            <a:pPr indent="-171450" lvl="0" marL="171450"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Magna International (MGA)</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Font typeface="Cambria"/>
              <a:buNone/>
            </a:pPr>
            <a:r>
              <a:rPr b="0" i="0" lang="en" u="sng" cap="none" strike="noStrike">
                <a:solidFill>
                  <a:schemeClr val="dk1"/>
                </a:solidFill>
                <a:latin typeface="Cambria"/>
                <a:ea typeface="Cambria"/>
                <a:cs typeface="Cambria"/>
                <a:sym typeface="Cambria"/>
              </a:rPr>
              <a:t>Stocks to Watch:</a:t>
            </a:r>
          </a:p>
          <a:p>
            <a:pPr indent="-220127" lvl="0" marL="220127"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Southwest (LUV)</a:t>
            </a:r>
          </a:p>
          <a:p>
            <a:pPr indent="-220127" lvl="0" marL="220127"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Nordson Corp (NDSN)</a:t>
            </a:r>
          </a:p>
          <a:p>
            <a:pPr indent="-220127" lvl="0" marL="220127" marR="0" rtl="0" algn="l">
              <a:lnSpc>
                <a:spcPct val="100000"/>
              </a:lnSpc>
              <a:spcBef>
                <a:spcPts val="0"/>
              </a:spcBef>
              <a:spcAft>
                <a:spcPts val="0"/>
              </a:spcAft>
              <a:buClr>
                <a:schemeClr val="dk1"/>
              </a:buClr>
              <a:buSzPct val="100000"/>
              <a:buFont typeface="Arial"/>
              <a:buChar char="•"/>
            </a:pPr>
            <a:r>
              <a:rPr b="0" i="0" lang="en" sz="1200" u="none" cap="none" strike="noStrike">
                <a:solidFill>
                  <a:schemeClr val="dk1"/>
                </a:solidFill>
                <a:latin typeface="Cambria"/>
                <a:ea typeface="Cambria"/>
                <a:cs typeface="Cambria"/>
                <a:sym typeface="Cambria"/>
              </a:rPr>
              <a:t>United Technologies Corp (UTX)</a:t>
            </a:r>
          </a:p>
          <a:p>
            <a:pPr indent="-220127" lvl="0" marL="220127" marR="0" rtl="0" algn="l">
              <a:lnSpc>
                <a:spcPct val="100000"/>
              </a:lnSpc>
              <a:spcBef>
                <a:spcPts val="0"/>
              </a:spcBef>
              <a:spcAft>
                <a:spcPts val="0"/>
              </a:spcAft>
              <a:buClr>
                <a:schemeClr val="dk1"/>
              </a:buClr>
              <a:buFont typeface="Arial"/>
              <a:buNone/>
            </a:pPr>
            <a:r>
              <a:t/>
            </a:r>
            <a:endParaRPr b="0" i="0" sz="16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chemeClr val="dk1"/>
              </a:solidFill>
              <a:latin typeface="Cambria"/>
              <a:ea typeface="Cambria"/>
              <a:cs typeface="Cambria"/>
              <a:sym typeface="Cambria"/>
            </a:endParaRPr>
          </a:p>
          <a:p>
            <a:pPr indent="-220127" lvl="0" marL="220127" marR="0" rtl="0" algn="l">
              <a:lnSpc>
                <a:spcPct val="100000"/>
              </a:lnSpc>
              <a:spcBef>
                <a:spcPts val="0"/>
              </a:spcBef>
              <a:spcAft>
                <a:spcPts val="0"/>
              </a:spcAft>
              <a:buClr>
                <a:schemeClr val="dk1"/>
              </a:buClr>
              <a:buFont typeface="Arial"/>
              <a:buNone/>
            </a:pPr>
            <a:r>
              <a:t/>
            </a:r>
            <a:endParaRPr b="0" i="0" sz="16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067" u="none" cap="none" strike="noStrike">
              <a:solidFill>
                <a:schemeClr val="dk1"/>
              </a:solidFill>
              <a:latin typeface="Cambria"/>
              <a:ea typeface="Cambria"/>
              <a:cs typeface="Cambria"/>
              <a:sym typeface="Cambria"/>
            </a:endParaRPr>
          </a:p>
        </p:txBody>
      </p:sp>
      <p:pic>
        <p:nvPicPr>
          <p:cNvPr id="1278" name="Shape 1278"/>
          <p:cNvPicPr preferRelativeResize="0"/>
          <p:nvPr/>
        </p:nvPicPr>
        <p:blipFill>
          <a:blip r:embed="rId3">
            <a:alphaModFix/>
          </a:blip>
          <a:stretch>
            <a:fillRect/>
          </a:stretch>
        </p:blipFill>
        <p:spPr>
          <a:xfrm>
            <a:off x="819675" y="2805249"/>
            <a:ext cx="6520226" cy="20334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2" name="Shape 1282"/>
        <p:cNvGrpSpPr/>
        <p:nvPr/>
      </p:nvGrpSpPr>
      <p:grpSpPr>
        <a:xfrm>
          <a:off x="0" y="0"/>
          <a:ext cx="0" cy="0"/>
          <a:chOff x="0" y="0"/>
          <a:chExt cx="0" cy="0"/>
        </a:xfrm>
      </p:grpSpPr>
      <p:sp>
        <p:nvSpPr>
          <p:cNvPr id="1283" name="Shape 1283"/>
          <p:cNvSpPr txBox="1"/>
          <p:nvPr>
            <p:ph type="title"/>
          </p:nvPr>
        </p:nvSpPr>
        <p:spPr>
          <a:xfrm>
            <a:off x="242575" y="28552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Telecommunications Services</a:t>
            </a:r>
          </a:p>
        </p:txBody>
      </p:sp>
      <p:sp>
        <p:nvSpPr>
          <p:cNvPr id="1284" name="Shape 1284"/>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85" name="Shape 1285"/>
          <p:cNvSpPr txBox="1"/>
          <p:nvPr/>
        </p:nvSpPr>
        <p:spPr>
          <a:xfrm>
            <a:off x="242581" y="1021204"/>
            <a:ext cx="6261900" cy="13851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chemeClr val="dk1"/>
              </a:buClr>
              <a:buSzPct val="25000"/>
              <a:buFont typeface="Cambria"/>
              <a:buNone/>
            </a:pPr>
            <a:r>
              <a:rPr b="0" i="0" lang="en" sz="1100" u="none" cap="none" strike="noStrike">
                <a:solidFill>
                  <a:schemeClr val="dk1"/>
                </a:solidFill>
                <a:latin typeface="Cambria"/>
                <a:ea typeface="Cambria"/>
                <a:cs typeface="Cambria"/>
                <a:sym typeface="Cambria"/>
              </a:rPr>
              <a:t>The Telecommunication Services sector includes companies that transmit data through communication services using wireless networks, satellite, cable and Internet. They provide the communication and transmission of data to be sent all throughout the world using phone or Internet, both wired and wireless networks. The estimated weight of Telecommunication Services (XTL) in the S&amp;P 500 is about 2.62%.</a:t>
            </a:r>
          </a:p>
        </p:txBody>
      </p:sp>
      <p:sp>
        <p:nvSpPr>
          <p:cNvPr id="1286" name="Shape 1286"/>
          <p:cNvSpPr/>
          <p:nvPr/>
        </p:nvSpPr>
        <p:spPr>
          <a:xfrm>
            <a:off x="7541710" y="631883"/>
            <a:ext cx="1602300" cy="41901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Performance</a:t>
            </a:r>
            <a:r>
              <a:rPr b="0" i="0" lang="en" sz="1200" u="sng" cap="none" strike="noStrike">
                <a:solidFill>
                  <a:schemeClr val="dk1"/>
                </a:solidFill>
                <a:latin typeface="Cambria"/>
                <a:ea typeface="Cambria"/>
                <a:cs typeface="Cambria"/>
                <a:sym typeface="Cambria"/>
              </a:rPr>
              <a:t> (YTD):</a:t>
            </a:r>
          </a:p>
          <a:p>
            <a:pPr indent="0" lvl="0" marL="0" marR="0" rtl="0" algn="ctr">
              <a:lnSpc>
                <a:spcPct val="100000"/>
              </a:lnSpc>
              <a:spcBef>
                <a:spcPts val="0"/>
              </a:spcBef>
              <a:spcAft>
                <a:spcPts val="0"/>
              </a:spcAft>
              <a:buClr>
                <a:srgbClr val="005A3C"/>
              </a:buClr>
              <a:buSzPct val="25000"/>
              <a:buFont typeface="Cambria"/>
              <a:buNone/>
            </a:pPr>
            <a:r>
              <a:rPr lang="en" sz="2500">
                <a:solidFill>
                  <a:srgbClr val="FF0000"/>
                </a:solidFill>
                <a:latin typeface="Cambria"/>
                <a:ea typeface="Cambria"/>
                <a:cs typeface="Cambria"/>
                <a:sym typeface="Cambria"/>
              </a:rPr>
              <a:t>1.74</a:t>
            </a:r>
            <a:r>
              <a:rPr b="0" i="0" lang="en" sz="2500" u="none" cap="none" strike="noStrike">
                <a:solidFill>
                  <a:srgbClr val="FF0000"/>
                </a:solidFill>
                <a:latin typeface="Cambria"/>
                <a:ea typeface="Cambria"/>
                <a:cs typeface="Cambria"/>
                <a:sym typeface="Cambria"/>
              </a:rPr>
              <a:t>%</a:t>
            </a:r>
          </a:p>
          <a:p>
            <a:pPr indent="0" lvl="0" marL="0" marR="0" rtl="0" algn="ctr">
              <a:lnSpc>
                <a:spcPct val="100000"/>
              </a:lnSpc>
              <a:spcBef>
                <a:spcPts val="0"/>
              </a:spcBef>
              <a:spcAft>
                <a:spcPts val="0"/>
              </a:spcAft>
              <a:buClr>
                <a:srgbClr val="000000"/>
              </a:buClr>
              <a:buFont typeface="Arial"/>
              <a:buNone/>
            </a:pPr>
            <a:r>
              <a:t/>
            </a:r>
            <a:endParaRPr b="0" i="0" sz="1400" u="sng"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Portfolio Holdings:</a:t>
            </a:r>
          </a:p>
          <a:p>
            <a:pPr indent="-165096" lvl="0" marL="165096" marR="0" rtl="0">
              <a:lnSpc>
                <a:spcPct val="100000"/>
              </a:lnSpc>
              <a:spcBef>
                <a:spcPts val="0"/>
              </a:spcBef>
              <a:spcAft>
                <a:spcPts val="0"/>
              </a:spcAft>
              <a:buClr>
                <a:schemeClr val="dk1"/>
              </a:buClr>
              <a:buSzPct val="100000"/>
              <a:buFont typeface="Arial"/>
              <a:buChar char="•"/>
            </a:pPr>
            <a:r>
              <a:rPr lang="en" sz="1200">
                <a:solidFill>
                  <a:schemeClr val="dk1"/>
                </a:solidFill>
                <a:latin typeface="Cambria"/>
                <a:ea typeface="Cambria"/>
                <a:cs typeface="Cambria"/>
                <a:sym typeface="Cambria"/>
              </a:rPr>
              <a:t>Telecom ETF (VOX)</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dk1"/>
              </a:solidFill>
              <a:latin typeface="Cambria"/>
              <a:ea typeface="Cambria"/>
              <a:cs typeface="Cambria"/>
              <a:sym typeface="Cambria"/>
            </a:endParaRPr>
          </a:p>
          <a:p>
            <a:pPr indent="0" lvl="0" marL="0" marR="0" rtl="0">
              <a:lnSpc>
                <a:spcPct val="100000"/>
              </a:lnSpc>
              <a:spcBef>
                <a:spcPts val="0"/>
              </a:spcBef>
              <a:spcAft>
                <a:spcPts val="0"/>
              </a:spcAft>
              <a:buClr>
                <a:schemeClr val="dk1"/>
              </a:buClr>
              <a:buSzPct val="25000"/>
              <a:buFont typeface="Cambria"/>
              <a:buNone/>
            </a:pPr>
            <a:r>
              <a:rPr b="0" i="0" lang="en" sz="1400" u="sng" cap="none" strike="noStrike">
                <a:solidFill>
                  <a:schemeClr val="dk1"/>
                </a:solidFill>
                <a:latin typeface="Cambria"/>
                <a:ea typeface="Cambria"/>
                <a:cs typeface="Cambria"/>
                <a:sym typeface="Cambria"/>
              </a:rPr>
              <a:t>Stocks to Watch:</a:t>
            </a:r>
          </a:p>
          <a:p>
            <a:pPr indent="-165096" lvl="0" marL="165096" rtl="0">
              <a:spcBef>
                <a:spcPts val="0"/>
              </a:spcBef>
              <a:buClr>
                <a:schemeClr val="dk1"/>
              </a:buClr>
              <a:buSzPct val="100000"/>
              <a:buFont typeface="Arial"/>
              <a:buChar char="•"/>
            </a:pPr>
            <a:r>
              <a:rPr lang="en" sz="1200">
                <a:solidFill>
                  <a:schemeClr val="dk1"/>
                </a:solidFill>
                <a:latin typeface="Cambria"/>
                <a:ea typeface="Cambria"/>
                <a:cs typeface="Cambria"/>
                <a:sym typeface="Cambria"/>
              </a:rPr>
              <a:t>BCE INC (BCE)</a:t>
            </a:r>
          </a:p>
        </p:txBody>
      </p:sp>
      <p:pic>
        <p:nvPicPr>
          <p:cNvPr id="1287" name="Shape 1287"/>
          <p:cNvPicPr preferRelativeResize="0"/>
          <p:nvPr/>
        </p:nvPicPr>
        <p:blipFill>
          <a:blip r:embed="rId3">
            <a:alphaModFix/>
          </a:blip>
          <a:stretch>
            <a:fillRect/>
          </a:stretch>
        </p:blipFill>
        <p:spPr>
          <a:xfrm>
            <a:off x="716248" y="2691275"/>
            <a:ext cx="6776148" cy="2130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1" name="Shape 1291"/>
        <p:cNvGrpSpPr/>
        <p:nvPr/>
      </p:nvGrpSpPr>
      <p:grpSpPr>
        <a:xfrm>
          <a:off x="0" y="0"/>
          <a:ext cx="0" cy="0"/>
          <a:chOff x="0" y="0"/>
          <a:chExt cx="0" cy="0"/>
        </a:xfrm>
      </p:grpSpPr>
      <p:sp>
        <p:nvSpPr>
          <p:cNvPr id="1292" name="Shape 1292"/>
          <p:cNvSpPr txBox="1"/>
          <p:nvPr>
            <p:ph type="title"/>
          </p:nvPr>
        </p:nvSpPr>
        <p:spPr>
          <a:xfrm>
            <a:off x="240295" y="31842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Utilities</a:t>
            </a:r>
          </a:p>
        </p:txBody>
      </p:sp>
      <p:sp>
        <p:nvSpPr>
          <p:cNvPr id="1293" name="Shape 1293"/>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294" name="Shape 1294"/>
          <p:cNvSpPr/>
          <p:nvPr/>
        </p:nvSpPr>
        <p:spPr>
          <a:xfrm>
            <a:off x="240295" y="807200"/>
            <a:ext cx="6429600" cy="24777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utilities sector contains electric, gas, and water firms as well as integrated providers of these resources. The sector only accounts for 3.17% of the S&amp;P 500.  Some examples of companies in the sector are Duke Energy Corporation (DUK) and American Electric Power Company (AEP). Due to utilities requiring large infrastructure projects, companies often take on debt and are therefore heavily influenced by interest rates. </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sector was underweighted in the SAP portfolio, and comprised of 2.00% of our fund. The sector has a yield to date return of 6.44%. This return just barely trails that of the S&amp;P 500. As interest rates rise in 2017, it can be expected that some of the faster growers in the industry will cool off as financing becomes more expensive.</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p:txBody>
      </p:sp>
      <p:sp>
        <p:nvSpPr>
          <p:cNvPr id="1295" name="Shape 1295"/>
          <p:cNvSpPr/>
          <p:nvPr/>
        </p:nvSpPr>
        <p:spPr>
          <a:xfrm>
            <a:off x="7418125" y="658900"/>
            <a:ext cx="1725900" cy="41727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Performance (YTD):</a:t>
            </a:r>
          </a:p>
          <a:p>
            <a:pPr indent="0" lvl="0" marL="0" marR="0" rtl="0" algn="ctr">
              <a:lnSpc>
                <a:spcPct val="100000"/>
              </a:lnSpc>
              <a:spcBef>
                <a:spcPts val="0"/>
              </a:spcBef>
              <a:spcAft>
                <a:spcPts val="0"/>
              </a:spcAft>
              <a:buClr>
                <a:srgbClr val="00B050"/>
              </a:buClr>
              <a:buSzPct val="25000"/>
              <a:buFont typeface="Cambria"/>
              <a:buNone/>
            </a:pPr>
            <a:r>
              <a:rPr b="0" i="0" lang="en" sz="2800" u="none" cap="none" strike="noStrike">
                <a:solidFill>
                  <a:srgbClr val="38761D"/>
                </a:solidFill>
                <a:latin typeface="Cambria"/>
                <a:ea typeface="Cambria"/>
                <a:cs typeface="Cambria"/>
                <a:sym typeface="Cambria"/>
              </a:rPr>
              <a:t>6.44%</a:t>
            </a:r>
          </a:p>
          <a:p>
            <a:pPr indent="0" lvl="0" marL="0" marR="0" rtl="0" algn="ctr">
              <a:lnSpc>
                <a:spcPct val="100000"/>
              </a:lnSpc>
              <a:spcBef>
                <a:spcPts val="0"/>
              </a:spcBef>
              <a:spcAft>
                <a:spcPts val="0"/>
              </a:spcAft>
              <a:buClr>
                <a:srgbClr val="000000"/>
              </a:buClr>
              <a:buFont typeface="Arial"/>
              <a:buNone/>
            </a:pPr>
            <a:r>
              <a:t/>
            </a:r>
            <a:endParaRPr b="0" i="0" sz="1200" u="sng" cap="none" strike="noStrike">
              <a:solidFill>
                <a:srgbClr val="000000"/>
              </a:solidFill>
              <a:latin typeface="Cambria"/>
              <a:ea typeface="Cambria"/>
              <a:cs typeface="Cambria"/>
              <a:sym typeface="Cambria"/>
            </a:endParaRPr>
          </a:p>
          <a:p>
            <a:pPr indent="0" lvl="0" marL="0" marR="0" rtl="0">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Portfolio Holdings:</a:t>
            </a:r>
          </a:p>
          <a:p>
            <a:pPr indent="-165096" lvl="0" marL="165096" rtl="0">
              <a:spcBef>
                <a:spcPts val="0"/>
              </a:spcBef>
              <a:buClr>
                <a:schemeClr val="dk1"/>
              </a:buClr>
              <a:buSzPct val="100000"/>
              <a:buChar char="•"/>
            </a:pPr>
            <a:r>
              <a:rPr lang="en" sz="1200">
                <a:solidFill>
                  <a:schemeClr val="dk1"/>
                </a:solidFill>
                <a:latin typeface="Cambria"/>
                <a:ea typeface="Cambria"/>
                <a:cs typeface="Cambria"/>
                <a:sym typeface="Cambria"/>
              </a:rPr>
              <a:t>Utilities ETF (XLU)</a:t>
            </a:r>
          </a:p>
          <a:p>
            <a:pPr indent="-76200" lvl="0" marL="0" marR="0" rtl="0" algn="l">
              <a:lnSpc>
                <a:spcPct val="100000"/>
              </a:lnSpc>
              <a:spcBef>
                <a:spcPts val="0"/>
              </a:spcBef>
              <a:spcAft>
                <a:spcPts val="0"/>
              </a:spcAft>
              <a:buClr>
                <a:srgbClr val="000000"/>
              </a:buClr>
              <a:buFont typeface="Arial"/>
              <a:buNone/>
            </a:pPr>
            <a:r>
              <a:t/>
            </a:r>
            <a:endParaRPr sz="1200">
              <a:latin typeface="Cambria"/>
              <a:ea typeface="Cambria"/>
              <a:cs typeface="Cambria"/>
              <a:sym typeface="Cambria"/>
            </a:endParaRPr>
          </a:p>
          <a:p>
            <a:pPr lvl="0" rtl="0">
              <a:spcBef>
                <a:spcPts val="0"/>
              </a:spcBef>
              <a:buClr>
                <a:schemeClr val="dk1"/>
              </a:buClr>
              <a:buFont typeface="Cambria"/>
              <a:buNone/>
            </a:pPr>
            <a:r>
              <a:rPr lang="en" u="sng">
                <a:solidFill>
                  <a:schemeClr val="dk1"/>
                </a:solidFill>
                <a:latin typeface="Cambria"/>
                <a:ea typeface="Cambria"/>
                <a:cs typeface="Cambria"/>
                <a:sym typeface="Cambria"/>
              </a:rPr>
              <a:t>Stocks to Watch:</a:t>
            </a:r>
          </a:p>
          <a:p>
            <a:pPr indent="-165096" lvl="0" marL="165096" rtl="0">
              <a:spcBef>
                <a:spcPts val="0"/>
              </a:spcBef>
              <a:buClr>
                <a:schemeClr val="dk1"/>
              </a:buClr>
              <a:buSzPct val="100000"/>
              <a:buChar char="•"/>
            </a:pPr>
            <a:r>
              <a:rPr lang="en" sz="1200">
                <a:solidFill>
                  <a:schemeClr val="dk1"/>
                </a:solidFill>
                <a:latin typeface="Cambria"/>
                <a:ea typeface="Cambria"/>
                <a:cs typeface="Cambria"/>
                <a:sym typeface="Cambria"/>
              </a:rPr>
              <a:t>Portland General Electric (POR)</a:t>
            </a:r>
          </a:p>
          <a:p>
            <a:pPr indent="-165096" lvl="0" marL="165096" rtl="0">
              <a:spcBef>
                <a:spcPts val="0"/>
              </a:spcBef>
              <a:buClr>
                <a:schemeClr val="dk1"/>
              </a:buClr>
              <a:buSzPct val="100000"/>
              <a:buChar char="•"/>
            </a:pPr>
            <a:r>
              <a:rPr lang="en" sz="1200">
                <a:solidFill>
                  <a:schemeClr val="dk1"/>
                </a:solidFill>
                <a:latin typeface="Cambria"/>
                <a:ea typeface="Cambria"/>
                <a:cs typeface="Cambria"/>
                <a:sym typeface="Cambria"/>
              </a:rPr>
              <a:t>PPPL Corp (PPL)</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lvl="0" marR="0" rtl="0" algn="l">
              <a:lnSpc>
                <a:spcPct val="100000"/>
              </a:lnSpc>
              <a:spcBef>
                <a:spcPts val="0"/>
              </a:spcBef>
              <a:spcAft>
                <a:spcPts val="0"/>
              </a:spcAft>
              <a:buNone/>
            </a:pPr>
            <a:r>
              <a:t/>
            </a:r>
            <a:endParaRPr b="0" i="0" sz="1200" u="sng" cap="none" strike="noStrike">
              <a:solidFill>
                <a:srgbClr val="000000"/>
              </a:solidFill>
              <a:latin typeface="Cambria"/>
              <a:ea typeface="Cambria"/>
              <a:cs typeface="Cambria"/>
              <a:sym typeface="Cambria"/>
            </a:endParaRPr>
          </a:p>
          <a:p>
            <a:pPr indent="-285750" lvl="0" marL="28575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067" u="none" cap="none" strike="noStrike">
              <a:solidFill>
                <a:srgbClr val="000000"/>
              </a:solidFill>
              <a:latin typeface="Cambria"/>
              <a:ea typeface="Cambria"/>
              <a:cs typeface="Cambria"/>
              <a:sym typeface="Cambria"/>
            </a:endParaRPr>
          </a:p>
        </p:txBody>
      </p:sp>
      <p:pic>
        <p:nvPicPr>
          <p:cNvPr id="1296" name="Shape 1296"/>
          <p:cNvPicPr preferRelativeResize="0"/>
          <p:nvPr/>
        </p:nvPicPr>
        <p:blipFill rotWithShape="1">
          <a:blip r:embed="rId3">
            <a:alphaModFix/>
          </a:blip>
          <a:srcRect b="2619" l="0" r="0" t="0"/>
          <a:stretch/>
        </p:blipFill>
        <p:spPr>
          <a:xfrm>
            <a:off x="778700" y="2801050"/>
            <a:ext cx="6604023" cy="2030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0" name="Shape 1300"/>
        <p:cNvGrpSpPr/>
        <p:nvPr/>
      </p:nvGrpSpPr>
      <p:grpSpPr>
        <a:xfrm>
          <a:off x="0" y="0"/>
          <a:ext cx="0" cy="0"/>
          <a:chOff x="0" y="0"/>
          <a:chExt cx="0" cy="0"/>
        </a:xfrm>
      </p:grpSpPr>
      <p:sp>
        <p:nvSpPr>
          <p:cNvPr id="1301" name="Shape 1301"/>
          <p:cNvSpPr txBox="1"/>
          <p:nvPr>
            <p:ph type="title"/>
          </p:nvPr>
        </p:nvSpPr>
        <p:spPr>
          <a:xfrm>
            <a:off x="240295" y="318425"/>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lang="en" sz="2600">
                <a:solidFill>
                  <a:schemeClr val="dk1"/>
                </a:solidFill>
                <a:latin typeface="Cambria"/>
                <a:ea typeface="Cambria"/>
                <a:cs typeface="Cambria"/>
                <a:sym typeface="Cambria"/>
              </a:rPr>
              <a:t>Real Estate </a:t>
            </a:r>
          </a:p>
        </p:txBody>
      </p:sp>
      <p:sp>
        <p:nvSpPr>
          <p:cNvPr id="1302" name="Shape 1302"/>
          <p:cNvSpPr txBox="1"/>
          <p:nvPr>
            <p:ph idx="12" type="sldNum"/>
          </p:nvPr>
        </p:nvSpPr>
        <p:spPr>
          <a:xfrm>
            <a:off x="8686800" y="4972050"/>
            <a:ext cx="381000" cy="171300"/>
          </a:xfrm>
          <a:prstGeom prst="rect">
            <a:avLst/>
          </a:prstGeom>
          <a:noFill/>
          <a:ln>
            <a:noFill/>
          </a:ln>
        </p:spPr>
        <p:txBody>
          <a:bodyPr anchorCtr="0" anchor="t" bIns="34275" lIns="68575" rIns="68575" tIns="34275">
            <a:noAutofit/>
          </a:bodyPr>
          <a:lstStyle/>
          <a:p>
            <a:pPr lvl="0" rtl="0">
              <a:spcBef>
                <a:spcPts val="0"/>
              </a:spcBef>
              <a:buClr>
                <a:srgbClr val="000000"/>
              </a:buClr>
              <a:buSzPct val="25000"/>
              <a:buFont typeface="Arial"/>
              <a:buNone/>
            </a:pPr>
            <a:fld id="{00000000-1234-1234-1234-123412341234}" type="slidenum">
              <a:rPr lang="en"/>
              <a:t>‹#›</a:t>
            </a:fld>
          </a:p>
        </p:txBody>
      </p:sp>
      <p:sp>
        <p:nvSpPr>
          <p:cNvPr id="1303" name="Shape 1303"/>
          <p:cNvSpPr/>
          <p:nvPr/>
        </p:nvSpPr>
        <p:spPr>
          <a:xfrm>
            <a:off x="240295" y="807200"/>
            <a:ext cx="6429600" cy="24777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spcAft>
                <a:spcPts val="0"/>
              </a:spcAft>
              <a:buClr>
                <a:srgbClr val="000000"/>
              </a:buClr>
              <a:buSzPct val="25000"/>
              <a:buFont typeface="Cambria"/>
              <a:buNone/>
            </a:pPr>
            <a:r>
              <a:rPr lang="en" sz="1100">
                <a:latin typeface="Cambria"/>
                <a:ea typeface="Cambria"/>
                <a:cs typeface="Cambria"/>
                <a:sym typeface="Cambria"/>
              </a:rPr>
              <a:t>The Real Estate Sector covers all Real Estate Investment Trusts (REITs) besides Mortgage REITs, which can be found in the Financial sector. Along with REITs, the Real Estate Sector includes Real Estate Management and Development services . The XLRE SPDR Real 16 Estate ETF is the index that represents Real Estate in the S&amp;P 500, which currently represents 2.83% of the S&amp;P 500.</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ct val="25000"/>
              <a:buFont typeface="Cambria"/>
              <a:buNone/>
            </a:pPr>
            <a:r>
              <a:rPr b="0" i="0" lang="en" sz="1100" u="none" cap="none" strike="noStrike">
                <a:solidFill>
                  <a:srgbClr val="000000"/>
                </a:solidFill>
                <a:latin typeface="Cambria"/>
                <a:ea typeface="Cambria"/>
                <a:cs typeface="Cambria"/>
                <a:sym typeface="Cambria"/>
              </a:rPr>
              <a:t>The sector was </a:t>
            </a:r>
            <a:r>
              <a:rPr lang="en" sz="1100">
                <a:latin typeface="Cambria"/>
                <a:ea typeface="Cambria"/>
                <a:cs typeface="Cambria"/>
                <a:sym typeface="Cambria"/>
              </a:rPr>
              <a:t>overweight </a:t>
            </a:r>
            <a:r>
              <a:rPr b="0" i="0" lang="en" sz="1100" u="none" cap="none" strike="noStrike">
                <a:solidFill>
                  <a:srgbClr val="000000"/>
                </a:solidFill>
                <a:latin typeface="Cambria"/>
                <a:ea typeface="Cambria"/>
                <a:cs typeface="Cambria"/>
                <a:sym typeface="Cambria"/>
              </a:rPr>
              <a:t>in the SAP portfolio, and comprised of </a:t>
            </a:r>
            <a:r>
              <a:rPr lang="en" sz="1100">
                <a:latin typeface="Cambria"/>
                <a:ea typeface="Cambria"/>
                <a:cs typeface="Cambria"/>
                <a:sym typeface="Cambria"/>
              </a:rPr>
              <a:t>1.92</a:t>
            </a:r>
            <a:r>
              <a:rPr b="0" i="0" lang="en" sz="1100" u="none" cap="none" strike="noStrike">
                <a:solidFill>
                  <a:srgbClr val="000000"/>
                </a:solidFill>
                <a:latin typeface="Cambria"/>
                <a:ea typeface="Cambria"/>
                <a:cs typeface="Cambria"/>
                <a:sym typeface="Cambria"/>
              </a:rPr>
              <a:t>% of our fund. The sector has a yield to date return of </a:t>
            </a:r>
            <a:r>
              <a:rPr lang="en" sz="1100">
                <a:latin typeface="Cambria"/>
                <a:ea typeface="Cambria"/>
                <a:cs typeface="Cambria"/>
                <a:sym typeface="Cambria"/>
              </a:rPr>
              <a:t>4.75</a:t>
            </a:r>
            <a:r>
              <a:rPr b="0" i="0" lang="en" sz="1100" u="none" cap="none" strike="noStrike">
                <a:solidFill>
                  <a:srgbClr val="000000"/>
                </a:solidFill>
                <a:latin typeface="Cambria"/>
                <a:ea typeface="Cambria"/>
                <a:cs typeface="Cambria"/>
                <a:sym typeface="Cambria"/>
              </a:rPr>
              <a:t>%. This return </a:t>
            </a:r>
            <a:r>
              <a:rPr lang="en" sz="1100">
                <a:latin typeface="Cambria"/>
                <a:ea typeface="Cambria"/>
                <a:cs typeface="Cambria"/>
                <a:sym typeface="Cambria"/>
              </a:rPr>
              <a:t>slightly lags</a:t>
            </a:r>
            <a:r>
              <a:rPr b="0" i="0" lang="en" sz="1100" u="none" cap="none" strike="noStrike">
                <a:solidFill>
                  <a:srgbClr val="000000"/>
                </a:solidFill>
                <a:latin typeface="Cambria"/>
                <a:ea typeface="Cambria"/>
                <a:cs typeface="Cambria"/>
                <a:sym typeface="Cambria"/>
              </a:rPr>
              <a:t> that of the S&amp;P 500. As interest rates rise in 2017, it can be expected that some of the faster growers in the industry will cool off as financing becomes more expensive.</a:t>
            </a: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100" u="none" cap="none" strike="noStrike">
              <a:solidFill>
                <a:srgbClr val="000000"/>
              </a:solidFill>
              <a:latin typeface="Cambria"/>
              <a:ea typeface="Cambria"/>
              <a:cs typeface="Cambria"/>
              <a:sym typeface="Cambria"/>
            </a:endParaRPr>
          </a:p>
        </p:txBody>
      </p:sp>
      <p:sp>
        <p:nvSpPr>
          <p:cNvPr id="1304" name="Shape 1304"/>
          <p:cNvSpPr/>
          <p:nvPr/>
        </p:nvSpPr>
        <p:spPr>
          <a:xfrm>
            <a:off x="7418125" y="658900"/>
            <a:ext cx="1725900" cy="4172700"/>
          </a:xfrm>
          <a:prstGeom prst="rect">
            <a:avLst/>
          </a:prstGeom>
          <a:solidFill>
            <a:srgbClr val="DDDDDD"/>
          </a:solidFill>
          <a:ln cap="flat" cmpd="sng" w="12700">
            <a:solidFill>
              <a:srgbClr val="BFBFBF"/>
            </a:solidFill>
            <a:prstDash val="solid"/>
            <a:miter/>
            <a:headEnd len="med" w="med" type="none"/>
            <a:tailEnd len="med" w="med" type="none"/>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Performance (YTD):</a:t>
            </a:r>
          </a:p>
          <a:p>
            <a:pPr indent="0" lvl="0" marL="0" marR="0" rtl="0" algn="ctr">
              <a:lnSpc>
                <a:spcPct val="100000"/>
              </a:lnSpc>
              <a:spcBef>
                <a:spcPts val="0"/>
              </a:spcBef>
              <a:spcAft>
                <a:spcPts val="0"/>
              </a:spcAft>
              <a:buClr>
                <a:srgbClr val="00B050"/>
              </a:buClr>
              <a:buSzPct val="25000"/>
              <a:buFont typeface="Cambria"/>
              <a:buNone/>
            </a:pPr>
            <a:r>
              <a:rPr lang="en" sz="2800">
                <a:solidFill>
                  <a:srgbClr val="38761D"/>
                </a:solidFill>
                <a:latin typeface="Cambria"/>
                <a:ea typeface="Cambria"/>
                <a:cs typeface="Cambria"/>
                <a:sym typeface="Cambria"/>
              </a:rPr>
              <a:t>4.75</a:t>
            </a:r>
            <a:r>
              <a:rPr b="0" i="0" lang="en" sz="2800" u="none" cap="none" strike="noStrike">
                <a:solidFill>
                  <a:srgbClr val="38761D"/>
                </a:solidFill>
                <a:latin typeface="Cambria"/>
                <a:ea typeface="Cambria"/>
                <a:cs typeface="Cambria"/>
                <a:sym typeface="Cambria"/>
              </a:rPr>
              <a:t>%</a:t>
            </a:r>
          </a:p>
          <a:p>
            <a:pPr indent="0" lvl="0" marL="0" marR="0" rtl="0" algn="ctr">
              <a:lnSpc>
                <a:spcPct val="100000"/>
              </a:lnSpc>
              <a:spcBef>
                <a:spcPts val="0"/>
              </a:spcBef>
              <a:spcAft>
                <a:spcPts val="0"/>
              </a:spcAft>
              <a:buClr>
                <a:srgbClr val="000000"/>
              </a:buClr>
              <a:buFont typeface="Arial"/>
              <a:buNone/>
            </a:pPr>
            <a:r>
              <a:t/>
            </a:r>
            <a:endParaRPr b="0" i="0" sz="1200" u="sng" cap="none" strike="noStrike">
              <a:solidFill>
                <a:srgbClr val="000000"/>
              </a:solidFill>
              <a:latin typeface="Cambria"/>
              <a:ea typeface="Cambria"/>
              <a:cs typeface="Cambria"/>
              <a:sym typeface="Cambria"/>
            </a:endParaRPr>
          </a:p>
          <a:p>
            <a:pPr indent="0" lvl="0" marL="0" marR="0" rtl="0">
              <a:lnSpc>
                <a:spcPct val="100000"/>
              </a:lnSpc>
              <a:spcBef>
                <a:spcPts val="0"/>
              </a:spcBef>
              <a:spcAft>
                <a:spcPts val="0"/>
              </a:spcAft>
              <a:buClr>
                <a:srgbClr val="000000"/>
              </a:buClr>
              <a:buFont typeface="Cambria"/>
              <a:buNone/>
            </a:pPr>
            <a:r>
              <a:rPr b="0" i="0" lang="en" u="sng" cap="none" strike="noStrike">
                <a:solidFill>
                  <a:srgbClr val="000000"/>
                </a:solidFill>
                <a:latin typeface="Cambria"/>
                <a:ea typeface="Cambria"/>
                <a:cs typeface="Cambria"/>
                <a:sym typeface="Cambria"/>
              </a:rPr>
              <a:t>Portfolio Holdings:</a:t>
            </a:r>
          </a:p>
          <a:p>
            <a:pPr indent="-165096" lvl="0" marL="165096" rtl="0">
              <a:spcBef>
                <a:spcPts val="0"/>
              </a:spcBef>
              <a:buClr>
                <a:schemeClr val="dk1"/>
              </a:buClr>
              <a:buSzPct val="100000"/>
              <a:buChar char="•"/>
            </a:pPr>
            <a:r>
              <a:rPr lang="en" sz="1200">
                <a:solidFill>
                  <a:schemeClr val="dk1"/>
                </a:solidFill>
                <a:latin typeface="Cambria"/>
                <a:ea typeface="Cambria"/>
                <a:cs typeface="Cambria"/>
                <a:sym typeface="Cambria"/>
              </a:rPr>
              <a:t>Real Estate ETF (XLRE)</a:t>
            </a:r>
          </a:p>
          <a:p>
            <a:pPr indent="-76200" lvl="0" marL="0" marR="0" rtl="0" algn="l">
              <a:lnSpc>
                <a:spcPct val="100000"/>
              </a:lnSpc>
              <a:spcBef>
                <a:spcPts val="0"/>
              </a:spcBef>
              <a:spcAft>
                <a:spcPts val="0"/>
              </a:spcAft>
              <a:buClr>
                <a:srgbClr val="000000"/>
              </a:buClr>
              <a:buFont typeface="Arial"/>
              <a:buNone/>
            </a:pPr>
            <a:r>
              <a:t/>
            </a:r>
            <a:endParaRPr sz="1200">
              <a:latin typeface="Cambria"/>
              <a:ea typeface="Cambria"/>
              <a:cs typeface="Cambria"/>
              <a:sym typeface="Cambria"/>
            </a:endParaRPr>
          </a:p>
          <a:p>
            <a:pPr lvl="0" rtl="0">
              <a:spcBef>
                <a:spcPts val="0"/>
              </a:spcBef>
              <a:buClr>
                <a:schemeClr val="dk1"/>
              </a:buClr>
              <a:buFont typeface="Cambria"/>
              <a:buNone/>
            </a:pPr>
            <a:r>
              <a:rPr lang="en" u="sng">
                <a:solidFill>
                  <a:schemeClr val="dk1"/>
                </a:solidFill>
                <a:latin typeface="Cambria"/>
                <a:ea typeface="Cambria"/>
                <a:cs typeface="Cambria"/>
                <a:sym typeface="Cambria"/>
              </a:rPr>
              <a:t>Stocks to Watch:</a:t>
            </a:r>
          </a:p>
          <a:p>
            <a:pPr indent="-165096" lvl="0" marL="165096" rtl="0">
              <a:spcBef>
                <a:spcPts val="0"/>
              </a:spcBef>
              <a:buClr>
                <a:schemeClr val="dk1"/>
              </a:buClr>
              <a:buSzPct val="100000"/>
              <a:buChar char="•"/>
            </a:pPr>
            <a:r>
              <a:rPr lang="en" sz="1200">
                <a:solidFill>
                  <a:schemeClr val="dk1"/>
                </a:solidFill>
                <a:latin typeface="Cambria"/>
                <a:ea typeface="Cambria"/>
                <a:cs typeface="Cambria"/>
                <a:sym typeface="Cambria"/>
              </a:rPr>
              <a:t>Kimco Realty Corp (KIM) </a:t>
            </a:r>
          </a:p>
          <a:p>
            <a:pPr indent="-165096" lvl="0" marL="165096" rtl="0">
              <a:spcBef>
                <a:spcPts val="0"/>
              </a:spcBef>
              <a:buClr>
                <a:schemeClr val="dk1"/>
              </a:buClr>
              <a:buSzPct val="100000"/>
              <a:buChar char="•"/>
            </a:pPr>
            <a:r>
              <a:rPr lang="en" sz="1200">
                <a:solidFill>
                  <a:schemeClr val="dk1"/>
                </a:solidFill>
                <a:latin typeface="Cambria"/>
                <a:ea typeface="Cambria"/>
                <a:cs typeface="Cambria"/>
                <a:sym typeface="Cambria"/>
              </a:rPr>
              <a:t>Vornado Realty Trust (VNO)</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lvl="0" marR="0" rtl="0" algn="l">
              <a:lnSpc>
                <a:spcPct val="100000"/>
              </a:lnSpc>
              <a:spcBef>
                <a:spcPts val="0"/>
              </a:spcBef>
              <a:spcAft>
                <a:spcPts val="0"/>
              </a:spcAft>
              <a:buNone/>
            </a:pPr>
            <a:r>
              <a:t/>
            </a:r>
            <a:endParaRPr b="0" i="0" sz="1200" u="sng" cap="none" strike="noStrike">
              <a:solidFill>
                <a:srgbClr val="000000"/>
              </a:solidFill>
              <a:latin typeface="Cambria"/>
              <a:ea typeface="Cambria"/>
              <a:cs typeface="Cambria"/>
              <a:sym typeface="Cambria"/>
            </a:endParaRPr>
          </a:p>
          <a:p>
            <a:pPr indent="-285750" lvl="0" marL="28575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220127" lvl="0" marL="220127" marR="0" rtl="0" algn="l">
              <a:lnSpc>
                <a:spcPct val="100000"/>
              </a:lnSpc>
              <a:spcBef>
                <a:spcPts val="0"/>
              </a:spcBef>
              <a:spcAft>
                <a:spcPts val="0"/>
              </a:spcAft>
              <a:buClr>
                <a:srgbClr val="000000"/>
              </a:buClr>
              <a:buFont typeface="Arial"/>
              <a:buNone/>
            </a:pPr>
            <a:r>
              <a:t/>
            </a:r>
            <a:endParaRPr b="0" i="0" sz="16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Font typeface="Arial"/>
              <a:buNone/>
            </a:pPr>
            <a:r>
              <a:t/>
            </a:r>
            <a:endParaRPr b="0" i="0" sz="1067" u="none" cap="none" strike="noStrike">
              <a:solidFill>
                <a:srgbClr val="000000"/>
              </a:solidFill>
              <a:latin typeface="Cambria"/>
              <a:ea typeface="Cambria"/>
              <a:cs typeface="Cambria"/>
              <a:sym typeface="Cambria"/>
            </a:endParaRPr>
          </a:p>
        </p:txBody>
      </p:sp>
      <p:pic>
        <p:nvPicPr>
          <p:cNvPr id="1305" name="Shape 1305"/>
          <p:cNvPicPr preferRelativeResize="0"/>
          <p:nvPr/>
        </p:nvPicPr>
        <p:blipFill>
          <a:blip r:embed="rId3">
            <a:alphaModFix/>
          </a:blip>
          <a:stretch>
            <a:fillRect/>
          </a:stretch>
        </p:blipFill>
        <p:spPr>
          <a:xfrm>
            <a:off x="923375" y="2800575"/>
            <a:ext cx="6465149" cy="2031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0" name="Shape 1310"/>
        <p:cNvGrpSpPr/>
        <p:nvPr/>
      </p:nvGrpSpPr>
      <p:grpSpPr>
        <a:xfrm>
          <a:off x="0" y="0"/>
          <a:ext cx="0" cy="0"/>
          <a:chOff x="0" y="0"/>
          <a:chExt cx="0" cy="0"/>
        </a:xfrm>
      </p:grpSpPr>
      <p:sp>
        <p:nvSpPr>
          <p:cNvPr id="1311" name="Shape 1311"/>
          <p:cNvSpPr txBox="1"/>
          <p:nvPr>
            <p:ph type="title"/>
          </p:nvPr>
        </p:nvSpPr>
        <p:spPr>
          <a:xfrm>
            <a:off x="4203845" y="1824744"/>
            <a:ext cx="4633622" cy="1239192"/>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PORTFOLIO STRATEGY &amp; COMPOSITION</a:t>
            </a:r>
          </a:p>
        </p:txBody>
      </p:sp>
      <p:sp>
        <p:nvSpPr>
          <p:cNvPr id="1312" name="Shape 1312"/>
          <p:cNvSpPr txBox="1"/>
          <p:nvPr>
            <p:ph idx="1" type="body"/>
          </p:nvPr>
        </p:nvSpPr>
        <p:spPr>
          <a:xfrm>
            <a:off x="4203845" y="1667318"/>
            <a:ext cx="2023395" cy="314853"/>
          </a:xfrm>
          <a:prstGeom prst="rect">
            <a:avLst/>
          </a:prstGeom>
          <a:noFill/>
          <a:ln>
            <a:noFill/>
          </a:ln>
        </p:spPr>
        <p:txBody>
          <a:bodyPr anchorCtr="0" anchor="b" bIns="34275" lIns="68575" rIns="68575" tIns="3427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a:t>
            </a:r>
            <a:r>
              <a:rPr lang="en" sz="1900">
                <a:solidFill>
                  <a:srgbClr val="005A3C"/>
                </a:solidFill>
                <a:latin typeface="Cambria"/>
                <a:ea typeface="Cambria"/>
                <a:cs typeface="Cambria"/>
                <a:sym typeface="Cambria"/>
              </a:rPr>
              <a:t>7</a:t>
            </a:r>
          </a:p>
        </p:txBody>
      </p:sp>
      <p:sp>
        <p:nvSpPr>
          <p:cNvPr id="1313" name="Shape 1313"/>
          <p:cNvSpPr txBox="1"/>
          <p:nvPr>
            <p:ph idx="12" type="sldNum"/>
          </p:nvPr>
        </p:nvSpPr>
        <p:spPr>
          <a:xfrm>
            <a:off x="8608867" y="4790121"/>
            <a:ext cx="4571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1314" name="Shape 1314"/>
          <p:cNvGrpSpPr/>
          <p:nvPr/>
        </p:nvGrpSpPr>
        <p:grpSpPr>
          <a:xfrm>
            <a:off x="200025" y="4362450"/>
            <a:ext cx="8743949" cy="346073"/>
            <a:chOff x="0" y="0"/>
            <a:chExt cx="11658599" cy="461431"/>
          </a:xfrm>
        </p:grpSpPr>
        <p:sp>
          <p:nvSpPr>
            <p:cNvPr id="1315" name="Shape 1315"/>
            <p:cNvSpPr/>
            <p:nvPr/>
          </p:nvSpPr>
          <p:spPr>
            <a:xfrm>
              <a:off x="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16" name="Shape 1316"/>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Overview </a:t>
              </a:r>
            </a:p>
          </p:txBody>
        </p:sp>
        <p:sp>
          <p:nvSpPr>
            <p:cNvPr id="1317" name="Shape 1317"/>
            <p:cNvSpPr/>
            <p:nvPr/>
          </p:nvSpPr>
          <p:spPr>
            <a:xfrm>
              <a:off x="163949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18" name="Shape 1318"/>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Economic Conditions</a:t>
              </a:r>
            </a:p>
          </p:txBody>
        </p:sp>
        <p:sp>
          <p:nvSpPr>
            <p:cNvPr id="1319" name="Shape 1319"/>
            <p:cNvSpPr/>
            <p:nvPr/>
          </p:nvSpPr>
          <p:spPr>
            <a:xfrm>
              <a:off x="327898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20" name="Shape 1320"/>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Sector Summaries</a:t>
              </a:r>
            </a:p>
          </p:txBody>
        </p:sp>
        <p:sp>
          <p:nvSpPr>
            <p:cNvPr id="1321" name="Shape 1321"/>
            <p:cNvSpPr/>
            <p:nvPr/>
          </p:nvSpPr>
          <p:spPr>
            <a:xfrm>
              <a:off x="4918471"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22" name="Shape 1322"/>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Portfolio Strategy &amp; Composition</a:t>
              </a:r>
            </a:p>
          </p:txBody>
        </p:sp>
        <p:sp>
          <p:nvSpPr>
            <p:cNvPr id="1323" name="Shape 1323"/>
            <p:cNvSpPr/>
            <p:nvPr/>
          </p:nvSpPr>
          <p:spPr>
            <a:xfrm>
              <a:off x="655796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24" name="Shape 1324"/>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Risk Analysis</a:t>
              </a:r>
            </a:p>
          </p:txBody>
        </p:sp>
        <p:sp>
          <p:nvSpPr>
            <p:cNvPr id="1325" name="Shape 1325"/>
            <p:cNvSpPr/>
            <p:nvPr/>
          </p:nvSpPr>
          <p:spPr>
            <a:xfrm>
              <a:off x="8197453"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26" name="Shape 1326"/>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Performance Review</a:t>
              </a:r>
            </a:p>
          </p:txBody>
        </p:sp>
        <p:sp>
          <p:nvSpPr>
            <p:cNvPr id="1327" name="Shape 1327"/>
            <p:cNvSpPr/>
            <p:nvPr/>
          </p:nvSpPr>
          <p:spPr>
            <a:xfrm>
              <a:off x="9836942"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328" name="Shape 1328"/>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Student Biographies</a:t>
              </a:r>
            </a:p>
          </p:txBody>
        </p:sp>
      </p:grpSp>
      <p:pic>
        <p:nvPicPr>
          <p:cNvPr id="1329" name="Shape 1329"/>
          <p:cNvPicPr preferRelativeResize="0"/>
          <p:nvPr/>
        </p:nvPicPr>
        <p:blipFill rotWithShape="1">
          <a:blip r:embed="rId3">
            <a:alphaModFix/>
          </a:blip>
          <a:srcRect b="0" l="0" r="0" t="0"/>
          <a:stretch/>
        </p:blipFill>
        <p:spPr>
          <a:xfrm>
            <a:off x="756621" y="663393"/>
            <a:ext cx="3301269" cy="35618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3" name="Shape 1333"/>
        <p:cNvGrpSpPr/>
        <p:nvPr/>
      </p:nvGrpSpPr>
      <p:grpSpPr>
        <a:xfrm>
          <a:off x="0" y="0"/>
          <a:ext cx="0" cy="0"/>
          <a:chOff x="0" y="0"/>
          <a:chExt cx="0" cy="0"/>
        </a:xfrm>
      </p:grpSpPr>
      <p:sp>
        <p:nvSpPr>
          <p:cNvPr id="1334" name="Shape 1334"/>
          <p:cNvSpPr txBox="1"/>
          <p:nvPr>
            <p:ph idx="12" type="sldNum"/>
          </p:nvPr>
        </p:nvSpPr>
        <p:spPr>
          <a:xfrm>
            <a:off x="8601075" y="4879181"/>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335" name="Shape 1335"/>
          <p:cNvSpPr txBox="1"/>
          <p:nvPr>
            <p:ph type="title"/>
          </p:nvPr>
        </p:nvSpPr>
        <p:spPr>
          <a:xfrm>
            <a:off x="685800" y="514350"/>
            <a:ext cx="7467599" cy="555497"/>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i="0" lang="en" sz="2300" u="none" cap="none" strike="noStrike">
                <a:solidFill>
                  <a:schemeClr val="dk1"/>
                </a:solidFill>
                <a:latin typeface="Cambria"/>
                <a:ea typeface="Cambria"/>
                <a:cs typeface="Cambria"/>
                <a:sym typeface="Cambria"/>
              </a:rPr>
              <a:t>Growth Strategy Overview</a:t>
            </a:r>
          </a:p>
        </p:txBody>
      </p:sp>
      <p:sp>
        <p:nvSpPr>
          <p:cNvPr id="1336" name="Shape 1336"/>
          <p:cNvSpPr txBox="1"/>
          <p:nvPr/>
        </p:nvSpPr>
        <p:spPr>
          <a:xfrm>
            <a:off x="685800" y="992457"/>
            <a:ext cx="5600700" cy="307200"/>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1200">
                <a:solidFill>
                  <a:srgbClr val="000000"/>
                </a:solidFill>
                <a:latin typeface="Cambria"/>
                <a:ea typeface="Cambria"/>
                <a:cs typeface="Cambria"/>
                <a:sym typeface="Cambria"/>
              </a:rPr>
              <a:t>To find stocks expected to grow faster than their industry peers </a:t>
            </a:r>
          </a:p>
        </p:txBody>
      </p:sp>
      <p:graphicFrame>
        <p:nvGraphicFramePr>
          <p:cNvPr id="1337" name="Shape 1337"/>
          <p:cNvGraphicFramePr/>
          <p:nvPr/>
        </p:nvGraphicFramePr>
        <p:xfrm>
          <a:off x="685799" y="1480475"/>
          <a:ext cx="3000000" cy="3000000"/>
        </p:xfrm>
        <a:graphic>
          <a:graphicData uri="http://schemas.openxmlformats.org/drawingml/2006/table">
            <a:tbl>
              <a:tblPr>
                <a:noFill/>
                <a:tableStyleId>{B22D6854-2507-48A4-8BB8-D34C36ED84D9}</a:tableStyleId>
              </a:tblPr>
              <a:tblGrid>
                <a:gridCol w="1260275"/>
                <a:gridCol w="2520550"/>
              </a:tblGrid>
              <a:tr h="429900">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BUY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4150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Conservative Mentality</a:t>
                      </a:r>
                    </a:p>
                  </a:txBody>
                  <a:tcPr marT="45725" marB="45725" marR="91450" marL="91450">
                    <a:lnT cap="flat" cmpd="sng" w="12700">
                      <a:solidFill>
                        <a:srgbClr val="436C3C"/>
                      </a:solidFill>
                      <a:prstDash val="solid"/>
                      <a:round/>
                      <a:headEnd len="med" w="med" type="none"/>
                      <a:tailEnd len="med" w="med" type="none"/>
                    </a:lnT>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Expect stock to perform better than the Industry</a:t>
                      </a:r>
                    </a:p>
                  </a:txBody>
                  <a:tcPr marT="45725" marB="45725" marR="91450" marL="91450">
                    <a:lnT cap="flat" cmpd="sng" w="12700">
                      <a:solidFill>
                        <a:srgbClr val="436C3C"/>
                      </a:solidFill>
                      <a:prstDash val="solid"/>
                      <a:round/>
                      <a:headEnd len="med" w="med" type="none"/>
                      <a:tailEnd len="med" w="med" type="none"/>
                    </a:lnT>
                    <a:solidFill>
                      <a:srgbClr val="D8D8D8"/>
                    </a:solidFill>
                  </a:tcPr>
                </a:tc>
              </a:tr>
              <a:tr h="4150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Revenue Growth</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Industry Average and forecasted to continue to grow</a:t>
                      </a:r>
                    </a:p>
                  </a:txBody>
                  <a:tcPr marT="45725" marB="45725" marR="91450" marL="91450">
                    <a:solidFill>
                      <a:srgbClr val="D8D8D8"/>
                    </a:solidFill>
                  </a:tcPr>
                </a:tc>
              </a:tr>
              <a:tr h="4150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Strong Earnings</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5 years of CAGR</a:t>
                      </a:r>
                    </a:p>
                  </a:txBody>
                  <a:tcPr marT="45725" marB="45725" marR="91450" marL="91450">
                    <a:solidFill>
                      <a:srgbClr val="D8D8D8"/>
                    </a:solidFill>
                  </a:tcPr>
                </a:tc>
              </a:tr>
              <a:tr h="2512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ROE</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 15% and &gt; Industry Average</a:t>
                      </a:r>
                    </a:p>
                  </a:txBody>
                  <a:tcPr marT="45725" marB="45725" marR="91450" marL="91450">
                    <a:solidFill>
                      <a:srgbClr val="D8D8D8"/>
                    </a:solidFill>
                  </a:tcPr>
                </a:tc>
              </a:tr>
              <a:tr h="4150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PEG</a:t>
                      </a:r>
                    </a:p>
                  </a:txBody>
                  <a:tcPr marT="45725" marB="45725" marR="91450" marL="91450">
                    <a:solidFill>
                      <a:srgbClr val="BFBFBF"/>
                    </a:solidFill>
                  </a:tcPr>
                </a:tc>
                <a:tc>
                  <a:txBody>
                    <a:bodyPr>
                      <a:noAutofit/>
                    </a:bodyPr>
                    <a:lstStyle/>
                    <a:p>
                      <a:pPr indent="0" lvl="2" marL="0" marR="0" rtl="0" algn="l">
                        <a:lnSpc>
                          <a:spcPct val="100000"/>
                        </a:lnSpc>
                        <a:spcBef>
                          <a:spcPts val="0"/>
                        </a:spcBef>
                        <a:spcAft>
                          <a:spcPts val="0"/>
                        </a:spcAft>
                        <a:buClr>
                          <a:schemeClr val="dk1"/>
                        </a:buClr>
                        <a:buSzPct val="25000"/>
                        <a:buFont typeface="Cambria"/>
                        <a:buNone/>
                      </a:pPr>
                      <a:r>
                        <a:rPr lang="en" sz="1100" u="none" cap="none" strike="noStrike">
                          <a:latin typeface="Cambria"/>
                          <a:ea typeface="Cambria"/>
                          <a:cs typeface="Cambria"/>
                          <a:sym typeface="Cambria"/>
                        </a:rPr>
                        <a:t>≤ 1.2 and &lt; Industry Average</a:t>
                      </a:r>
                    </a:p>
                    <a:p>
                      <a:pPr indent="0" lvl="0" marL="0" marR="0" rtl="0" algn="l">
                        <a:spcBef>
                          <a:spcPts val="0"/>
                        </a:spcBef>
                        <a:buClr>
                          <a:schemeClr val="dk1"/>
                        </a:buClr>
                        <a:buSzPct val="25000"/>
                        <a:buFont typeface="Arial"/>
                        <a:buNone/>
                      </a:pPr>
                      <a:r>
                        <a:t/>
                      </a:r>
                      <a:endParaRPr sz="1100" u="none" cap="none" strike="noStrike">
                        <a:latin typeface="Cambria"/>
                        <a:ea typeface="Cambria"/>
                        <a:cs typeface="Cambria"/>
                        <a:sym typeface="Cambria"/>
                      </a:endParaRPr>
                    </a:p>
                  </a:txBody>
                  <a:tcPr marT="45725" marB="45725" marR="91450" marL="91450">
                    <a:solidFill>
                      <a:srgbClr val="D8D8D8"/>
                    </a:solidFill>
                  </a:tcPr>
                </a:tc>
              </a:tr>
              <a:tr h="7501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Debt/Equity</a:t>
                      </a:r>
                    </a:p>
                  </a:txBody>
                  <a:tcPr marT="45725" marB="45725" marR="91450" marL="91450">
                    <a:solidFill>
                      <a:srgbClr val="BFBFBF"/>
                    </a:solidFill>
                  </a:tcPr>
                </a:tc>
                <a:tc>
                  <a:txBody>
                    <a:bodyPr>
                      <a:noAutofit/>
                    </a:bodyPr>
                    <a:lstStyle/>
                    <a:p>
                      <a:pPr indent="0" lvl="2" marL="0" marR="0" rtl="0" algn="l">
                        <a:lnSpc>
                          <a:spcPct val="100000"/>
                        </a:lnSpc>
                        <a:spcBef>
                          <a:spcPts val="0"/>
                        </a:spcBef>
                        <a:spcAft>
                          <a:spcPts val="0"/>
                        </a:spcAft>
                        <a:buClr>
                          <a:schemeClr val="dk1"/>
                        </a:buClr>
                        <a:buSzPct val="25000"/>
                        <a:buFont typeface="Cambria"/>
                        <a:buNone/>
                      </a:pPr>
                      <a:r>
                        <a:rPr lang="en" sz="1100" u="none" cap="none" strike="noStrike">
                          <a:latin typeface="Cambria"/>
                          <a:ea typeface="Cambria"/>
                          <a:cs typeface="Cambria"/>
                          <a:sym typeface="Cambria"/>
                        </a:rPr>
                        <a:t>&lt; 1.5 (or Acceptable Interest Coverage Ratio when D/E &gt;1.0)</a:t>
                      </a:r>
                    </a:p>
                    <a:p>
                      <a:pPr indent="0" lvl="0" marL="0" marR="0" rtl="0" algn="l">
                        <a:spcBef>
                          <a:spcPts val="0"/>
                        </a:spcBef>
                        <a:buClr>
                          <a:schemeClr val="dk1"/>
                        </a:buClr>
                        <a:buSzPct val="25000"/>
                        <a:buFont typeface="Arial"/>
                        <a:buNone/>
                      </a:pPr>
                      <a:r>
                        <a:t/>
                      </a:r>
                      <a:endParaRPr sz="1100" u="none" cap="none" strike="noStrike">
                        <a:latin typeface="Cambria"/>
                        <a:ea typeface="Cambria"/>
                        <a:cs typeface="Cambria"/>
                        <a:sym typeface="Cambria"/>
                      </a:endParaRPr>
                    </a:p>
                  </a:txBody>
                  <a:tcPr marT="45725" marB="45725" marR="91450" marL="91450">
                    <a:solidFill>
                      <a:srgbClr val="D8D8D8"/>
                    </a:solidFill>
                  </a:tcPr>
                </a:tc>
              </a:tr>
            </a:tbl>
          </a:graphicData>
        </a:graphic>
      </p:graphicFrame>
      <p:graphicFrame>
        <p:nvGraphicFramePr>
          <p:cNvPr id="1338" name="Shape 1338"/>
          <p:cNvGraphicFramePr/>
          <p:nvPr/>
        </p:nvGraphicFramePr>
        <p:xfrm>
          <a:off x="4794637" y="1480476"/>
          <a:ext cx="3000000" cy="3000000"/>
        </p:xfrm>
        <a:graphic>
          <a:graphicData uri="http://schemas.openxmlformats.org/drawingml/2006/table">
            <a:tbl>
              <a:tblPr>
                <a:noFill/>
                <a:tableStyleId>{B22D6854-2507-48A4-8BB8-D34C36ED84D9}</a:tableStyleId>
              </a:tblPr>
              <a:tblGrid>
                <a:gridCol w="1227550"/>
                <a:gridCol w="2435975"/>
              </a:tblGrid>
              <a:tr h="449625">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SELL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53332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 </a:t>
                      </a:r>
                    </a:p>
                  </a:txBody>
                  <a:tcPr marT="45725" marB="45725" marR="91450" marL="91450">
                    <a:lnT cap="flat" cmpd="sng" w="12700">
                      <a:solidFill>
                        <a:srgbClr val="436C3C"/>
                      </a:solidFill>
                      <a:prstDash val="solid"/>
                      <a:round/>
                      <a:headEnd len="med" w="med" type="none"/>
                      <a:tailEnd len="med" w="med" type="none"/>
                    </a:lnT>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Price reaches 10% below target price or 20% above purchase price</a:t>
                      </a:r>
                    </a:p>
                  </a:txBody>
                  <a:tcPr marT="45725" marB="45725" marR="91450" marL="91450">
                    <a:lnT cap="flat" cmpd="sng" w="12700">
                      <a:solidFill>
                        <a:srgbClr val="436C3C"/>
                      </a:solidFill>
                      <a:prstDash val="solid"/>
                      <a:round/>
                      <a:headEnd len="med" w="med" type="none"/>
                      <a:tailEnd len="med" w="med" type="none"/>
                    </a:lnT>
                    <a:solidFill>
                      <a:srgbClr val="D8D8D8"/>
                    </a:solidFill>
                  </a:tcPr>
                </a:tc>
              </a:tr>
              <a:tr h="5626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Leadership</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The company’s leadership position changes</a:t>
                      </a:r>
                    </a:p>
                  </a:txBody>
                  <a:tcPr marT="45725" marB="45725" marR="91450" marL="91450">
                    <a:solidFill>
                      <a:srgbClr val="D8D8D8"/>
                    </a:solidFill>
                  </a:tcPr>
                </a:tc>
              </a:tr>
              <a:tr h="53332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Business Fundamentals</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Business fundamentals deteriorate </a:t>
                      </a:r>
                    </a:p>
                  </a:txBody>
                  <a:tcPr marT="45725" marB="45725" marR="91450" marL="91450">
                    <a:solidFill>
                      <a:srgbClr val="D8D8D8"/>
                    </a:solidFill>
                  </a:tcPr>
                </a:tc>
              </a:tr>
              <a:tr h="4866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Company slowdown</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Slowing unit volume, revenue decline, weak earnings, etc. </a:t>
                      </a:r>
                    </a:p>
                  </a:txBody>
                  <a:tcPr marT="45725" marB="45725" marR="91450" marL="91450">
                    <a:solidFill>
                      <a:srgbClr val="D8D8D8"/>
                    </a:solidFill>
                  </a:tcPr>
                </a:tc>
              </a:tr>
              <a:tr h="5955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Alternative Investments</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Superior investment alternatives are identified</a:t>
                      </a:r>
                    </a:p>
                  </a:txBody>
                  <a:tcPr marT="45725" marB="45725" marR="91450" marL="91450">
                    <a:solidFill>
                      <a:srgbClr val="D8D8D8"/>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2" name="Shape 1342"/>
        <p:cNvGrpSpPr/>
        <p:nvPr/>
      </p:nvGrpSpPr>
      <p:grpSpPr>
        <a:xfrm>
          <a:off x="0" y="0"/>
          <a:ext cx="0" cy="0"/>
          <a:chOff x="0" y="0"/>
          <a:chExt cx="0" cy="0"/>
        </a:xfrm>
      </p:grpSpPr>
      <p:sp>
        <p:nvSpPr>
          <p:cNvPr id="1343" name="Shape 1343"/>
          <p:cNvSpPr txBox="1"/>
          <p:nvPr>
            <p:ph idx="12" type="sldNum"/>
          </p:nvPr>
        </p:nvSpPr>
        <p:spPr>
          <a:xfrm>
            <a:off x="8586787" y="4879181"/>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344" name="Shape 1344"/>
          <p:cNvSpPr txBox="1"/>
          <p:nvPr/>
        </p:nvSpPr>
        <p:spPr>
          <a:xfrm>
            <a:off x="685800" y="508847"/>
            <a:ext cx="7467599" cy="555497"/>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lang="en" sz="2300" cap="none">
                <a:solidFill>
                  <a:schemeClr val="dk1"/>
                </a:solidFill>
                <a:latin typeface="Cambria"/>
                <a:ea typeface="Cambria"/>
                <a:cs typeface="Cambria"/>
                <a:sym typeface="Cambria"/>
              </a:rPr>
              <a:t>Growth Strategy Overview</a:t>
            </a:r>
          </a:p>
        </p:txBody>
      </p:sp>
      <p:sp>
        <p:nvSpPr>
          <p:cNvPr id="1345" name="Shape 1345"/>
          <p:cNvSpPr txBox="1"/>
          <p:nvPr/>
        </p:nvSpPr>
        <p:spPr>
          <a:xfrm>
            <a:off x="4731330" y="1854200"/>
            <a:ext cx="3561768" cy="1822451"/>
          </a:xfrm>
          <a:prstGeom prst="rect">
            <a:avLst/>
          </a:prstGeom>
          <a:noFill/>
          <a:ln>
            <a:noFill/>
          </a:ln>
        </p:spPr>
        <p:txBody>
          <a:bodyPr anchorCtr="0" anchor="t" bIns="34275" lIns="68575" rIns="68575" tIns="34275">
            <a:noAutofit/>
          </a:bodyPr>
          <a:lstStyle/>
          <a:p>
            <a:pPr indent="-241300" lvl="0" marL="342900" rtl="0">
              <a:spcBef>
                <a:spcPts val="0"/>
              </a:spcBef>
              <a:buFont typeface="Cambria"/>
              <a:buAutoNum type="arabicPeriod"/>
            </a:pPr>
            <a:r>
              <a:rPr lang="en">
                <a:latin typeface="Cambria"/>
                <a:ea typeface="Cambria"/>
                <a:cs typeface="Cambria"/>
                <a:sym typeface="Cambria"/>
              </a:rPr>
              <a:t>Bank of Internet Holding Inc.</a:t>
            </a:r>
          </a:p>
          <a:p>
            <a:pPr indent="-241300" lvl="0" marL="342900" rtl="0">
              <a:spcBef>
                <a:spcPts val="0"/>
              </a:spcBef>
              <a:buFont typeface="Cambria"/>
              <a:buAutoNum type="arabicPeriod"/>
            </a:pPr>
            <a:r>
              <a:rPr lang="en">
                <a:latin typeface="Cambria"/>
                <a:ea typeface="Cambria"/>
                <a:cs typeface="Cambria"/>
                <a:sym typeface="Cambria"/>
              </a:rPr>
              <a:t>Stamps.com </a:t>
            </a:r>
          </a:p>
          <a:p>
            <a:pPr indent="-241300" lvl="0" marL="342900" rtl="0">
              <a:spcBef>
                <a:spcPts val="0"/>
              </a:spcBef>
              <a:buFont typeface="Cambria"/>
              <a:buAutoNum type="arabicPeriod"/>
            </a:pPr>
            <a:r>
              <a:rPr lang="en">
                <a:latin typeface="Cambria"/>
                <a:ea typeface="Cambria"/>
                <a:cs typeface="Cambria"/>
                <a:sym typeface="Cambria"/>
              </a:rPr>
              <a:t>Akorn Inc. </a:t>
            </a:r>
          </a:p>
          <a:p>
            <a:pPr indent="-241300" lvl="0" marL="342900" rtl="0">
              <a:spcBef>
                <a:spcPts val="0"/>
              </a:spcBef>
              <a:buFont typeface="Cambria"/>
              <a:buAutoNum type="arabicPeriod"/>
            </a:pPr>
            <a:r>
              <a:rPr lang="en">
                <a:latin typeface="Cambria"/>
                <a:ea typeface="Cambria"/>
                <a:cs typeface="Cambria"/>
                <a:sym typeface="Cambria"/>
              </a:rPr>
              <a:t>Adobe Systems Inc.</a:t>
            </a:r>
          </a:p>
          <a:p>
            <a:pPr indent="-241300" lvl="0" marL="342900" rtl="0">
              <a:spcBef>
                <a:spcPts val="0"/>
              </a:spcBef>
              <a:buFont typeface="Cambria"/>
              <a:buAutoNum type="arabicPeriod"/>
            </a:pPr>
            <a:r>
              <a:rPr lang="en">
                <a:latin typeface="Cambria"/>
                <a:ea typeface="Cambria"/>
                <a:cs typeface="Cambria"/>
                <a:sym typeface="Cambria"/>
              </a:rPr>
              <a:t>Michael KORS Holdings</a:t>
            </a:r>
          </a:p>
          <a:p>
            <a:pPr indent="-241300" lvl="0" marL="342900" rtl="0">
              <a:spcBef>
                <a:spcPts val="0"/>
              </a:spcBef>
              <a:buFont typeface="Cambria"/>
              <a:buAutoNum type="arabicPeriod"/>
            </a:pPr>
            <a:r>
              <a:rPr lang="en">
                <a:latin typeface="Cambria"/>
                <a:ea typeface="Cambria"/>
                <a:cs typeface="Cambria"/>
                <a:sym typeface="Cambria"/>
              </a:rPr>
              <a:t>Facebook Inc.</a:t>
            </a:r>
          </a:p>
          <a:p>
            <a:pPr indent="-241300" lvl="0" marL="342900" rtl="0">
              <a:spcBef>
                <a:spcPts val="0"/>
              </a:spcBef>
              <a:buFont typeface="Cambria"/>
              <a:buAutoNum type="arabicPeriod"/>
            </a:pPr>
            <a:r>
              <a:rPr lang="en">
                <a:latin typeface="Cambria"/>
                <a:ea typeface="Cambria"/>
                <a:cs typeface="Cambria"/>
                <a:sym typeface="Cambria"/>
              </a:rPr>
              <a:t>The Walt Disney Company </a:t>
            </a:r>
          </a:p>
        </p:txBody>
      </p:sp>
      <p:sp>
        <p:nvSpPr>
          <p:cNvPr id="1346" name="Shape 1346"/>
          <p:cNvSpPr txBox="1"/>
          <p:nvPr/>
        </p:nvSpPr>
        <p:spPr>
          <a:xfrm>
            <a:off x="685800" y="1349897"/>
            <a:ext cx="3568700" cy="315422"/>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Stop Loss Criteria</a:t>
            </a:r>
          </a:p>
        </p:txBody>
      </p:sp>
      <p:sp>
        <p:nvSpPr>
          <p:cNvPr id="1347" name="Shape 1347"/>
          <p:cNvSpPr txBox="1"/>
          <p:nvPr/>
        </p:nvSpPr>
        <p:spPr>
          <a:xfrm>
            <a:off x="4731330" y="1349897"/>
            <a:ext cx="3561768" cy="315422"/>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Acquisitions</a:t>
            </a:r>
          </a:p>
        </p:txBody>
      </p:sp>
      <p:sp>
        <p:nvSpPr>
          <p:cNvPr id="1348" name="Shape 1348"/>
          <p:cNvSpPr txBox="1"/>
          <p:nvPr/>
        </p:nvSpPr>
        <p:spPr>
          <a:xfrm>
            <a:off x="685800" y="1854199"/>
            <a:ext cx="3810000" cy="1314900"/>
          </a:xfrm>
          <a:prstGeom prst="rect">
            <a:avLst/>
          </a:prstGeom>
          <a:noFill/>
          <a:ln>
            <a:noFill/>
          </a:ln>
        </p:spPr>
        <p:txBody>
          <a:bodyPr anchorCtr="0" anchor="t" bIns="34275" lIns="68575" rIns="68575" tIns="34275">
            <a:noAutofit/>
          </a:bodyPr>
          <a:lstStyle/>
          <a:p>
            <a:pPr indent="0" lvl="0" marL="0" marR="0" rtl="0" algn="l">
              <a:lnSpc>
                <a:spcPct val="150000"/>
              </a:lnSpc>
              <a:spcBef>
                <a:spcPts val="0"/>
              </a:spcBef>
              <a:buNone/>
            </a:pPr>
            <a:r>
              <a:rPr lang="en">
                <a:latin typeface="Cambria"/>
                <a:ea typeface="Cambria"/>
                <a:cs typeface="Cambria"/>
                <a:sym typeface="Cambria"/>
              </a:rPr>
              <a:t>Given the overall economic uncertainty surrounding the new presidency and international markets, we did not employ any stop losses this semester.</a:t>
            </a:r>
            <a:r>
              <a:rPr lang="en" sz="1200">
                <a:latin typeface="Cambria"/>
                <a:ea typeface="Cambria"/>
                <a:cs typeface="Cambria"/>
                <a:sym typeface="Cambria"/>
              </a:rPr>
              <a:t> </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2" name="Shape 1352"/>
        <p:cNvGrpSpPr/>
        <p:nvPr/>
      </p:nvGrpSpPr>
      <p:grpSpPr>
        <a:xfrm>
          <a:off x="0" y="0"/>
          <a:ext cx="0" cy="0"/>
          <a:chOff x="0" y="0"/>
          <a:chExt cx="0" cy="0"/>
        </a:xfrm>
      </p:grpSpPr>
      <p:sp>
        <p:nvSpPr>
          <p:cNvPr id="1353" name="Shape 1353"/>
          <p:cNvSpPr txBox="1"/>
          <p:nvPr>
            <p:ph idx="12" type="sldNum"/>
          </p:nvPr>
        </p:nvSpPr>
        <p:spPr>
          <a:xfrm>
            <a:off x="8558496"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354" name="Shape 1354"/>
          <p:cNvSpPr txBox="1"/>
          <p:nvPr/>
        </p:nvSpPr>
        <p:spPr>
          <a:xfrm>
            <a:off x="762000" y="558656"/>
            <a:ext cx="5600700" cy="555497"/>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Bank of Internet Holding Inc. </a:t>
            </a:r>
            <a:r>
              <a:rPr b="1" lang="en" sz="2400">
                <a:solidFill>
                  <a:srgbClr val="000000"/>
                </a:solidFill>
                <a:latin typeface="Cambria"/>
                <a:ea typeface="Cambria"/>
                <a:cs typeface="Cambria"/>
                <a:sym typeface="Cambria"/>
              </a:rPr>
              <a:t>| </a:t>
            </a:r>
            <a:r>
              <a:rPr b="1" lang="en" sz="2400">
                <a:solidFill>
                  <a:schemeClr val="dk1"/>
                </a:solidFill>
                <a:latin typeface="Cambria"/>
                <a:ea typeface="Cambria"/>
                <a:cs typeface="Cambria"/>
                <a:sym typeface="Cambria"/>
              </a:rPr>
              <a:t>BOFI</a:t>
            </a:r>
          </a:p>
        </p:txBody>
      </p:sp>
      <p:sp>
        <p:nvSpPr>
          <p:cNvPr id="1355" name="Shape 1355"/>
          <p:cNvSpPr txBox="1"/>
          <p:nvPr/>
        </p:nvSpPr>
        <p:spPr>
          <a:xfrm>
            <a:off x="762000" y="1069024"/>
            <a:ext cx="5600700" cy="307181"/>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grpSp>
        <p:nvGrpSpPr>
          <p:cNvPr id="1356" name="Shape 1356"/>
          <p:cNvGrpSpPr/>
          <p:nvPr/>
        </p:nvGrpSpPr>
        <p:grpSpPr>
          <a:xfrm>
            <a:off x="6075179" y="1812744"/>
            <a:ext cx="2864316" cy="3180201"/>
            <a:chOff x="259345" y="486"/>
            <a:chExt cx="3819089" cy="4240269"/>
          </a:xfrm>
        </p:grpSpPr>
        <p:sp>
          <p:nvSpPr>
            <p:cNvPr id="1357" name="Shape 1357"/>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58" name="Shape 1358"/>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359" name="Shape 1359"/>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60" name="Shape 1360"/>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361" name="Shape 1361"/>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62" name="Shape 1362"/>
            <p:cNvSpPr txBox="1"/>
            <p:nvPr/>
          </p:nvSpPr>
          <p:spPr>
            <a:xfrm>
              <a:off x="3027863"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BOFI</a:t>
              </a:r>
            </a:p>
          </p:txBody>
        </p:sp>
        <p:sp>
          <p:nvSpPr>
            <p:cNvPr id="1363" name="Shape 1363"/>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64" name="Shape 1364"/>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Debt/Equity</a:t>
              </a:r>
            </a:p>
          </p:txBody>
        </p:sp>
        <p:sp>
          <p:nvSpPr>
            <p:cNvPr id="1365" name="Shape 1365"/>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66" name="Shape 1366"/>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1.2</a:t>
              </a:r>
            </a:p>
          </p:txBody>
        </p:sp>
        <p:sp>
          <p:nvSpPr>
            <p:cNvPr id="1367" name="Shape 1367"/>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68" name="Shape 1368"/>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1.0</a:t>
              </a:r>
            </a:p>
          </p:txBody>
        </p:sp>
        <p:sp>
          <p:nvSpPr>
            <p:cNvPr id="1369" name="Shape 1369"/>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70" name="Shape 1370"/>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5 years of CAGR</a:t>
              </a:r>
            </a:p>
          </p:txBody>
        </p:sp>
        <p:sp>
          <p:nvSpPr>
            <p:cNvPr id="1371" name="Shape 1371"/>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72" name="Shape 1372"/>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7.4%</a:t>
              </a:r>
            </a:p>
          </p:txBody>
        </p:sp>
        <p:sp>
          <p:nvSpPr>
            <p:cNvPr id="1373" name="Shape 1373"/>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74" name="Shape 1374"/>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30.64%</a:t>
              </a:r>
            </a:p>
          </p:txBody>
        </p:sp>
        <p:sp>
          <p:nvSpPr>
            <p:cNvPr id="1375" name="Shape 1375"/>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76" name="Shape 1376"/>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377" name="Shape 1377"/>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78" name="Shape 1378"/>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7.1%</a:t>
              </a:r>
            </a:p>
          </p:txBody>
        </p:sp>
        <p:sp>
          <p:nvSpPr>
            <p:cNvPr id="1379" name="Shape 1379"/>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80" name="Shape 1380"/>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18.72%</a:t>
              </a:r>
            </a:p>
          </p:txBody>
        </p:sp>
        <p:sp>
          <p:nvSpPr>
            <p:cNvPr id="1381" name="Shape 1381"/>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82" name="Shape 1382"/>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383" name="Shape 1383"/>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84" name="Shape 1384"/>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1.74</a:t>
              </a:r>
            </a:p>
          </p:txBody>
        </p:sp>
        <p:sp>
          <p:nvSpPr>
            <p:cNvPr id="1385" name="Shape 1385"/>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386" name="Shape 1386"/>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1.36</a:t>
              </a:r>
            </a:p>
          </p:txBody>
        </p:sp>
        <p:sp>
          <p:nvSpPr>
            <p:cNvPr id="1387" name="Shape 1387"/>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sp>
          <p:nvSpPr>
            <p:cNvPr id="1388" name="Shape 1388"/>
            <p:cNvSpPr txBox="1"/>
            <p:nvPr/>
          </p:nvSpPr>
          <p:spPr>
            <a:xfrm>
              <a:off x="1898496"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sz="900">
                <a:solidFill>
                  <a:schemeClr val="dk1"/>
                </a:solidFill>
                <a:latin typeface="Cambria"/>
                <a:ea typeface="Cambria"/>
                <a:cs typeface="Cambria"/>
                <a:sym typeface="Cambria"/>
              </a:endParaRPr>
            </a:p>
          </p:txBody>
        </p:sp>
        <p:sp>
          <p:nvSpPr>
            <p:cNvPr id="1389" name="Shape 1389"/>
            <p:cNvSpPr txBox="1"/>
            <p:nvPr/>
          </p:nvSpPr>
          <p:spPr>
            <a:xfrm>
              <a:off x="3027863"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b="1" sz="900">
                <a:solidFill>
                  <a:schemeClr val="dk1"/>
                </a:solidFill>
                <a:latin typeface="Cambria"/>
                <a:ea typeface="Cambria"/>
                <a:cs typeface="Cambria"/>
                <a:sym typeface="Cambria"/>
              </a:endParaRPr>
            </a:p>
          </p:txBody>
        </p:sp>
      </p:grpSp>
      <p:sp>
        <p:nvSpPr>
          <p:cNvPr id="1390" name="Shape 1390"/>
          <p:cNvSpPr txBox="1"/>
          <p:nvPr/>
        </p:nvSpPr>
        <p:spPr>
          <a:xfrm>
            <a:off x="762000" y="1510431"/>
            <a:ext cx="4089399" cy="530913"/>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350 Shares | $9,553.39</a:t>
            </a:r>
          </a:p>
        </p:txBody>
      </p:sp>
      <p:sp>
        <p:nvSpPr>
          <p:cNvPr id="1391" name="Shape 1391"/>
          <p:cNvSpPr txBox="1"/>
          <p:nvPr>
            <p:ph idx="1" type="body"/>
          </p:nvPr>
        </p:nvSpPr>
        <p:spPr>
          <a:xfrm>
            <a:off x="762000" y="2278672"/>
            <a:ext cx="4170000" cy="20364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accent2"/>
              </a:buClr>
              <a:buSzPct val="25000"/>
              <a:buFont typeface="Arial"/>
              <a:buNone/>
            </a:pPr>
            <a:r>
              <a:rPr i="0" lang="en" sz="1200" u="none" cap="none" strike="noStrike">
                <a:solidFill>
                  <a:schemeClr val="dk1"/>
                </a:solidFill>
                <a:latin typeface="Cambria"/>
                <a:ea typeface="Cambria"/>
                <a:cs typeface="Cambria"/>
                <a:sym typeface="Cambria"/>
              </a:rPr>
              <a:t>Bank of Internet Holding is an online bank holding company that offers their consumers diversified financial services including lending, fee generation, and deposit businesses.</a:t>
            </a:r>
          </a:p>
          <a:p>
            <a:pPr indent="0" lvl="0" marL="0" marR="0" rtl="0" algn="l">
              <a:lnSpc>
                <a:spcPct val="115000"/>
              </a:lnSpc>
              <a:spcBef>
                <a:spcPts val="0"/>
              </a:spcBef>
              <a:spcAft>
                <a:spcPts val="0"/>
              </a:spcAft>
              <a:buClr>
                <a:schemeClr val="accent2"/>
              </a:buClr>
              <a:buSzPct val="25000"/>
              <a:buFont typeface="Arial"/>
              <a:buNone/>
            </a:pPr>
            <a:r>
              <a:rPr i="0" lang="en" sz="1200" u="none" cap="none" strike="noStrike">
                <a:solidFill>
                  <a:schemeClr val="dk1"/>
                </a:solidFill>
                <a:latin typeface="Cambria"/>
                <a:ea typeface="Cambria"/>
                <a:cs typeface="Cambria"/>
                <a:sym typeface="Cambria"/>
              </a:rPr>
              <a:t>    </a:t>
            </a:r>
          </a:p>
          <a:p>
            <a:pPr indent="0" lvl="0" marL="0" marR="0" rtl="0" algn="l">
              <a:lnSpc>
                <a:spcPct val="115000"/>
              </a:lnSpc>
              <a:spcBef>
                <a:spcPts val="0"/>
              </a:spcBef>
              <a:spcAft>
                <a:spcPts val="0"/>
              </a:spcAft>
              <a:buClr>
                <a:schemeClr val="accent2"/>
              </a:buClr>
              <a:buSzPct val="25000"/>
              <a:buFont typeface="Arial"/>
              <a:buNone/>
            </a:pPr>
            <a:r>
              <a:rPr i="0" lang="en" sz="1200" u="none" cap="none" strike="noStrike">
                <a:solidFill>
                  <a:schemeClr val="dk1"/>
                </a:solidFill>
                <a:latin typeface="Cambria"/>
                <a:ea typeface="Cambria"/>
                <a:cs typeface="Cambria"/>
                <a:sym typeface="Cambria"/>
              </a:rPr>
              <a:t>Bank of Internet Holding’s mission is to establish a highly efficient, customer focused, innovative and resilient digital bank that provides the best env</a:t>
            </a:r>
            <a:r>
              <a:rPr lang="en" sz="1200">
                <a:solidFill>
                  <a:schemeClr val="dk1"/>
                </a:solidFill>
                <a:latin typeface="Cambria"/>
                <a:ea typeface="Cambria"/>
                <a:cs typeface="Cambria"/>
                <a:sym typeface="Cambria"/>
              </a:rPr>
              <a:t>iro</a:t>
            </a:r>
            <a:r>
              <a:rPr i="0" lang="en" sz="1200" u="none" cap="none" strike="noStrike">
                <a:solidFill>
                  <a:schemeClr val="dk1"/>
                </a:solidFill>
                <a:latin typeface="Cambria"/>
                <a:ea typeface="Cambria"/>
                <a:cs typeface="Cambria"/>
                <a:sym typeface="Cambria"/>
              </a:rPr>
              <a:t>nment for experienced leaders to develop a diversified portfolio of lending.</a:t>
            </a:r>
          </a:p>
          <a:p>
            <a:pPr indent="0" lvl="0" marL="0" marR="0" rtl="0" algn="l">
              <a:lnSpc>
                <a:spcPct val="115000"/>
              </a:lnSpc>
              <a:spcBef>
                <a:spcPts val="0"/>
              </a:spcBef>
              <a:buClr>
                <a:schemeClr val="accent2"/>
              </a:buClr>
              <a:buSzPct val="25000"/>
              <a:buFont typeface="Arial"/>
              <a:buNone/>
            </a:pPr>
            <a:r>
              <a:t/>
            </a:r>
            <a:endParaRPr i="0" sz="1200" u="none" cap="none" strike="noStrike">
              <a:solidFill>
                <a:schemeClr val="dk1"/>
              </a:solidFill>
              <a:latin typeface="Cambria"/>
              <a:ea typeface="Cambria"/>
              <a:cs typeface="Cambria"/>
              <a:sym typeface="Cambria"/>
            </a:endParaRPr>
          </a:p>
        </p:txBody>
      </p:sp>
      <p:pic>
        <p:nvPicPr>
          <p:cNvPr descr="http://mms.businesswire.com/media/20170413005321/en/580659/4/BofI_Holding_4C_Horz_Logo_300dpi_square.jpg" id="1392" name="Shape 1392"/>
          <p:cNvPicPr preferRelativeResize="0"/>
          <p:nvPr/>
        </p:nvPicPr>
        <p:blipFill rotWithShape="1">
          <a:blip r:embed="rId3">
            <a:alphaModFix/>
          </a:blip>
          <a:srcRect b="0" l="0" r="0" t="0"/>
          <a:stretch/>
        </p:blipFill>
        <p:spPr>
          <a:xfrm>
            <a:off x="6111741" y="651441"/>
            <a:ext cx="2923683" cy="11390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6" name="Shape 1396"/>
        <p:cNvGrpSpPr/>
        <p:nvPr/>
      </p:nvGrpSpPr>
      <p:grpSpPr>
        <a:xfrm>
          <a:off x="0" y="0"/>
          <a:ext cx="0" cy="0"/>
          <a:chOff x="0" y="0"/>
          <a:chExt cx="0" cy="0"/>
        </a:xfrm>
      </p:grpSpPr>
      <p:sp>
        <p:nvSpPr>
          <p:cNvPr id="1397" name="Shape 1397"/>
          <p:cNvSpPr txBox="1"/>
          <p:nvPr>
            <p:ph idx="12" type="sldNum"/>
          </p:nvPr>
        </p:nvSpPr>
        <p:spPr>
          <a:xfrm>
            <a:off x="8558408"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398" name="Shape 1398"/>
          <p:cNvSpPr txBox="1"/>
          <p:nvPr/>
        </p:nvSpPr>
        <p:spPr>
          <a:xfrm>
            <a:off x="762000" y="558656"/>
            <a:ext cx="5600700" cy="555599"/>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Stamps.com </a:t>
            </a:r>
            <a:r>
              <a:rPr b="1" lang="en" sz="2400">
                <a:solidFill>
                  <a:srgbClr val="000000"/>
                </a:solidFill>
                <a:latin typeface="Cambria"/>
                <a:ea typeface="Cambria"/>
                <a:cs typeface="Cambria"/>
                <a:sym typeface="Cambria"/>
              </a:rPr>
              <a:t>| </a:t>
            </a:r>
            <a:r>
              <a:rPr b="1" lang="en" sz="2400">
                <a:solidFill>
                  <a:schemeClr val="dk1"/>
                </a:solidFill>
                <a:latin typeface="Cambria"/>
                <a:ea typeface="Cambria"/>
                <a:cs typeface="Cambria"/>
                <a:sym typeface="Cambria"/>
              </a:rPr>
              <a:t>STMP</a:t>
            </a:r>
          </a:p>
        </p:txBody>
      </p:sp>
      <p:sp>
        <p:nvSpPr>
          <p:cNvPr id="1399" name="Shape 1399"/>
          <p:cNvSpPr txBox="1"/>
          <p:nvPr/>
        </p:nvSpPr>
        <p:spPr>
          <a:xfrm>
            <a:off x="762000" y="1069023"/>
            <a:ext cx="5600700" cy="307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sp>
        <p:nvSpPr>
          <p:cNvPr id="1400" name="Shape 1400"/>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180 Shares | $19,773.00</a:t>
            </a:r>
          </a:p>
        </p:txBody>
      </p:sp>
      <p:sp>
        <p:nvSpPr>
          <p:cNvPr id="1401" name="Shape 1401"/>
          <p:cNvSpPr txBox="1"/>
          <p:nvPr>
            <p:ph idx="1" type="body"/>
          </p:nvPr>
        </p:nvSpPr>
        <p:spPr>
          <a:xfrm>
            <a:off x="768231" y="2150449"/>
            <a:ext cx="4089299" cy="21183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accent2"/>
              </a:buClr>
              <a:buSzPct val="25000"/>
              <a:buFont typeface="Arial"/>
              <a:buNone/>
            </a:pPr>
            <a:r>
              <a:rPr i="0" lang="en" sz="1200" u="none" cap="none" strike="noStrike">
                <a:solidFill>
                  <a:schemeClr val="dk1"/>
                </a:solidFill>
                <a:latin typeface="Cambria"/>
                <a:ea typeface="Cambria"/>
                <a:cs typeface="Cambria"/>
                <a:sym typeface="Cambria"/>
              </a:rPr>
              <a:t>Stamps.com Inc. is a provider of Internet-based mailing and shipping solutions in the United States. .The Company offers USPS mailing and shipping services, multi-carrier shipping services, mailing and shipping services, branded insurance and international postage solutions. </a:t>
            </a:r>
          </a:p>
          <a:p>
            <a:pPr indent="0" lvl="0" marL="0" marR="0" rtl="0" algn="l">
              <a:lnSpc>
                <a:spcPct val="115000"/>
              </a:lnSpc>
              <a:spcBef>
                <a:spcPts val="0"/>
              </a:spcBef>
              <a:spcAft>
                <a:spcPts val="0"/>
              </a:spcAft>
              <a:buClr>
                <a:schemeClr val="accent2"/>
              </a:buClr>
              <a:buSzPct val="25000"/>
              <a:buFont typeface="Arial"/>
              <a:buNone/>
            </a:pPr>
            <a:r>
              <a:t/>
            </a:r>
            <a:endParaRPr i="0" sz="1200" u="none" cap="none" strike="noStrike">
              <a:solidFill>
                <a:schemeClr val="dk1"/>
              </a:solidFill>
              <a:latin typeface="Cambria"/>
              <a:ea typeface="Cambria"/>
              <a:cs typeface="Cambria"/>
              <a:sym typeface="Cambria"/>
            </a:endParaRPr>
          </a:p>
          <a:p>
            <a:pPr indent="0" lvl="0" marL="0" marR="0" rtl="0" algn="l">
              <a:lnSpc>
                <a:spcPct val="115000"/>
              </a:lnSpc>
              <a:spcBef>
                <a:spcPts val="0"/>
              </a:spcBef>
              <a:buClr>
                <a:schemeClr val="accent2"/>
              </a:buClr>
              <a:buSzPct val="25000"/>
              <a:buFont typeface="Arial"/>
              <a:buNone/>
            </a:pPr>
            <a:r>
              <a:rPr i="0" lang="en" sz="1200" u="none" cap="none" strike="noStrike">
                <a:solidFill>
                  <a:schemeClr val="dk1"/>
                </a:solidFill>
                <a:latin typeface="Cambria"/>
                <a:ea typeface="Cambria"/>
                <a:cs typeface="Cambria"/>
                <a:sym typeface="Cambria"/>
              </a:rPr>
              <a:t>The Company offers customized postage under the PhotoStamps and PictureItPostage brand names.</a:t>
            </a:r>
          </a:p>
        </p:txBody>
      </p:sp>
      <p:grpSp>
        <p:nvGrpSpPr>
          <p:cNvPr id="1402" name="Shape 1402"/>
          <p:cNvGrpSpPr/>
          <p:nvPr/>
        </p:nvGrpSpPr>
        <p:grpSpPr>
          <a:xfrm>
            <a:off x="5922779" y="1660344"/>
            <a:ext cx="2864316" cy="3180201"/>
            <a:chOff x="259345" y="486"/>
            <a:chExt cx="3819089" cy="4240269"/>
          </a:xfrm>
        </p:grpSpPr>
        <p:sp>
          <p:nvSpPr>
            <p:cNvPr id="1403" name="Shape 1403"/>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04" name="Shape 1404"/>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405" name="Shape 1405"/>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06" name="Shape 1406"/>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407" name="Shape 1407"/>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08" name="Shape 1408"/>
            <p:cNvSpPr txBox="1"/>
            <p:nvPr/>
          </p:nvSpPr>
          <p:spPr>
            <a:xfrm>
              <a:off x="3027863" y="54282"/>
              <a:ext cx="787800" cy="525300"/>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BOFI</a:t>
              </a:r>
            </a:p>
          </p:txBody>
        </p:sp>
        <p:sp>
          <p:nvSpPr>
            <p:cNvPr id="1409" name="Shape 1409"/>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10" name="Shape 1410"/>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Debt/Equity</a:t>
              </a:r>
            </a:p>
          </p:txBody>
        </p:sp>
        <p:sp>
          <p:nvSpPr>
            <p:cNvPr id="1411" name="Shape 1411"/>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12" name="Shape 1412"/>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0.5</a:t>
              </a:r>
            </a:p>
          </p:txBody>
        </p:sp>
        <p:sp>
          <p:nvSpPr>
            <p:cNvPr id="1413" name="Shape 1413"/>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14" name="Shape 1414"/>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0.4</a:t>
              </a:r>
            </a:p>
          </p:txBody>
        </p:sp>
        <p:sp>
          <p:nvSpPr>
            <p:cNvPr id="1415" name="Shape 1415"/>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16" name="Shape 1416"/>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5 years of CAGR</a:t>
              </a:r>
            </a:p>
          </p:txBody>
        </p:sp>
        <p:sp>
          <p:nvSpPr>
            <p:cNvPr id="1417" name="Shape 1417"/>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18" name="Shape 1418"/>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15.1%</a:t>
              </a:r>
            </a:p>
          </p:txBody>
        </p:sp>
        <p:sp>
          <p:nvSpPr>
            <p:cNvPr id="1419" name="Shape 1419"/>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20" name="Shape 1420"/>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29.1%</a:t>
              </a:r>
            </a:p>
          </p:txBody>
        </p:sp>
        <p:sp>
          <p:nvSpPr>
            <p:cNvPr id="1421" name="Shape 1421"/>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22" name="Shape 1422"/>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423" name="Shape 1423"/>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24" name="Shape 1424"/>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8.3%</a:t>
              </a:r>
            </a:p>
          </p:txBody>
        </p:sp>
        <p:sp>
          <p:nvSpPr>
            <p:cNvPr id="1425" name="Shape 1425"/>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26" name="Shape 1426"/>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24.6%</a:t>
              </a:r>
            </a:p>
          </p:txBody>
        </p:sp>
        <p:sp>
          <p:nvSpPr>
            <p:cNvPr id="1427" name="Shape 1427"/>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28" name="Shape 1428"/>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429" name="Shape 1429"/>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30" name="Shape 1430"/>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431" name="Shape 1431"/>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32" name="Shape 1432"/>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1.2</a:t>
              </a:r>
            </a:p>
          </p:txBody>
        </p:sp>
        <p:sp>
          <p:nvSpPr>
            <p:cNvPr id="1433" name="Shape 1433"/>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sp>
          <p:nvSpPr>
            <p:cNvPr id="1434" name="Shape 1434"/>
            <p:cNvSpPr txBox="1"/>
            <p:nvPr/>
          </p:nvSpPr>
          <p:spPr>
            <a:xfrm>
              <a:off x="1898496"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sz="900">
                <a:solidFill>
                  <a:schemeClr val="dk1"/>
                </a:solidFill>
                <a:latin typeface="Cambria"/>
                <a:ea typeface="Cambria"/>
                <a:cs typeface="Cambria"/>
                <a:sym typeface="Cambria"/>
              </a:endParaRPr>
            </a:p>
          </p:txBody>
        </p:sp>
        <p:sp>
          <p:nvSpPr>
            <p:cNvPr id="1435" name="Shape 1435"/>
            <p:cNvSpPr txBox="1"/>
            <p:nvPr/>
          </p:nvSpPr>
          <p:spPr>
            <a:xfrm>
              <a:off x="3027863"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b="1" sz="900">
                <a:solidFill>
                  <a:schemeClr val="dk1"/>
                </a:solidFill>
                <a:latin typeface="Cambria"/>
                <a:ea typeface="Cambria"/>
                <a:cs typeface="Cambria"/>
                <a:sym typeface="Cambria"/>
              </a:endParaRPr>
            </a:p>
          </p:txBody>
        </p:sp>
      </p:grpSp>
      <p:pic>
        <p:nvPicPr>
          <p:cNvPr descr="https://www.sellbrite.com/wp-content/uploads/stamps.jpg" id="1436" name="Shape 1436"/>
          <p:cNvPicPr preferRelativeResize="0"/>
          <p:nvPr/>
        </p:nvPicPr>
        <p:blipFill rotWithShape="1">
          <a:blip r:embed="rId3">
            <a:alphaModFix/>
          </a:blip>
          <a:srcRect b="0" l="0" r="0" t="16198"/>
          <a:stretch/>
        </p:blipFill>
        <p:spPr>
          <a:xfrm>
            <a:off x="5931500" y="670450"/>
            <a:ext cx="2709300" cy="1068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0" name="Shape 1440"/>
        <p:cNvGrpSpPr/>
        <p:nvPr/>
      </p:nvGrpSpPr>
      <p:grpSpPr>
        <a:xfrm>
          <a:off x="0" y="0"/>
          <a:ext cx="0" cy="0"/>
          <a:chOff x="0" y="0"/>
          <a:chExt cx="0" cy="0"/>
        </a:xfrm>
      </p:grpSpPr>
      <p:sp>
        <p:nvSpPr>
          <p:cNvPr id="1441" name="Shape 1441"/>
          <p:cNvSpPr txBox="1"/>
          <p:nvPr>
            <p:ph idx="12" type="sldNum"/>
          </p:nvPr>
        </p:nvSpPr>
        <p:spPr>
          <a:xfrm>
            <a:off x="8558408"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442" name="Shape 1442"/>
          <p:cNvSpPr txBox="1"/>
          <p:nvPr/>
        </p:nvSpPr>
        <p:spPr>
          <a:xfrm>
            <a:off x="762000" y="558656"/>
            <a:ext cx="5600700" cy="555599"/>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Akorn Inc. </a:t>
            </a:r>
            <a:r>
              <a:rPr b="1" lang="en" sz="2400">
                <a:solidFill>
                  <a:srgbClr val="000000"/>
                </a:solidFill>
                <a:latin typeface="Cambria"/>
                <a:ea typeface="Cambria"/>
                <a:cs typeface="Cambria"/>
                <a:sym typeface="Cambria"/>
              </a:rPr>
              <a:t>| AKRX</a:t>
            </a:r>
          </a:p>
        </p:txBody>
      </p:sp>
      <p:sp>
        <p:nvSpPr>
          <p:cNvPr id="1443" name="Shape 1443"/>
          <p:cNvSpPr txBox="1"/>
          <p:nvPr/>
        </p:nvSpPr>
        <p:spPr>
          <a:xfrm>
            <a:off x="762000" y="1069023"/>
            <a:ext cx="5600700" cy="307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sp>
        <p:nvSpPr>
          <p:cNvPr id="1444" name="Shape 1444"/>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495 Shares | $10,533.60</a:t>
            </a:r>
          </a:p>
        </p:txBody>
      </p:sp>
      <p:sp>
        <p:nvSpPr>
          <p:cNvPr id="1445" name="Shape 1445"/>
          <p:cNvSpPr txBox="1"/>
          <p:nvPr>
            <p:ph idx="1" type="body"/>
          </p:nvPr>
        </p:nvSpPr>
        <p:spPr>
          <a:xfrm>
            <a:off x="768231" y="2150449"/>
            <a:ext cx="4089299" cy="21183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accent2"/>
              </a:buClr>
              <a:buSzPct val="25000"/>
              <a:buFont typeface="Arial"/>
              <a:buNone/>
            </a:pPr>
            <a:r>
              <a:rPr i="0" lang="en" sz="1200" u="none" cap="none" strike="noStrike">
                <a:solidFill>
                  <a:schemeClr val="dk1"/>
                </a:solidFill>
                <a:latin typeface="Cambria"/>
                <a:ea typeface="Cambria"/>
                <a:cs typeface="Cambria"/>
                <a:sym typeface="Cambria"/>
              </a:rPr>
              <a:t>Akorn is a pharmaceutical company, founded in 1948 in Lake Forest, Illinois, that develops branded prescription pharmaceuticals. Akorn specializes in ophthalmology, anesthesia, and antidotes. The pharmaceutical company currently employs 1,972 individuals full time.</a:t>
            </a:r>
          </a:p>
          <a:p>
            <a:pPr indent="0" lvl="0" marL="0" marR="0" rtl="0" algn="l">
              <a:lnSpc>
                <a:spcPct val="115000"/>
              </a:lnSpc>
              <a:spcBef>
                <a:spcPts val="0"/>
              </a:spcBef>
              <a:spcAft>
                <a:spcPts val="0"/>
              </a:spcAft>
              <a:buClr>
                <a:schemeClr val="accent2"/>
              </a:buClr>
              <a:buSzPct val="25000"/>
              <a:buFont typeface="Arial"/>
              <a:buNone/>
            </a:pPr>
            <a:r>
              <a:t/>
            </a:r>
            <a:endParaRPr i="0" sz="1200" u="none" cap="none" strike="noStrike">
              <a:solidFill>
                <a:schemeClr val="dk1"/>
              </a:solidFill>
              <a:latin typeface="Cambria"/>
              <a:ea typeface="Cambria"/>
              <a:cs typeface="Cambria"/>
              <a:sym typeface="Cambria"/>
            </a:endParaRPr>
          </a:p>
          <a:p>
            <a:pPr indent="0" lvl="0" marL="0" marR="0" rtl="0" algn="l">
              <a:lnSpc>
                <a:spcPct val="115000"/>
              </a:lnSpc>
              <a:spcBef>
                <a:spcPts val="0"/>
              </a:spcBef>
              <a:buClr>
                <a:schemeClr val="accent2"/>
              </a:buClr>
              <a:buSzPct val="25000"/>
              <a:buFont typeface="Arial"/>
              <a:buNone/>
            </a:pPr>
            <a:r>
              <a:rPr i="0" lang="en" sz="1200" u="none" cap="none" strike="noStrike">
                <a:solidFill>
                  <a:schemeClr val="dk1"/>
                </a:solidFill>
                <a:latin typeface="Cambria"/>
                <a:ea typeface="Cambria"/>
                <a:cs typeface="Cambria"/>
                <a:sym typeface="Cambria"/>
              </a:rPr>
              <a:t>Akorn’s mission emphasizes that they are “dedicated to improving patients’ lives through the quality, availability and affordability of our products”.</a:t>
            </a:r>
          </a:p>
        </p:txBody>
      </p:sp>
      <p:grpSp>
        <p:nvGrpSpPr>
          <p:cNvPr id="1446" name="Shape 1446"/>
          <p:cNvGrpSpPr/>
          <p:nvPr/>
        </p:nvGrpSpPr>
        <p:grpSpPr>
          <a:xfrm>
            <a:off x="5770379" y="1507944"/>
            <a:ext cx="2864316" cy="3180201"/>
            <a:chOff x="259345" y="486"/>
            <a:chExt cx="3819089" cy="4240269"/>
          </a:xfrm>
        </p:grpSpPr>
        <p:sp>
          <p:nvSpPr>
            <p:cNvPr id="1447" name="Shape 1447"/>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48" name="Shape 1448"/>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449" name="Shape 1449"/>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50" name="Shape 1450"/>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451" name="Shape 1451"/>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52" name="Shape 1452"/>
            <p:cNvSpPr txBox="1"/>
            <p:nvPr/>
          </p:nvSpPr>
          <p:spPr>
            <a:xfrm>
              <a:off x="3027863"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AKRX</a:t>
              </a:r>
            </a:p>
          </p:txBody>
        </p:sp>
        <p:sp>
          <p:nvSpPr>
            <p:cNvPr id="1453" name="Shape 1453"/>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54" name="Shape 1454"/>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Debt/Equity</a:t>
              </a:r>
            </a:p>
          </p:txBody>
        </p:sp>
        <p:sp>
          <p:nvSpPr>
            <p:cNvPr id="1455" name="Shape 1455"/>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56" name="Shape 1456"/>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1.0</a:t>
              </a:r>
            </a:p>
          </p:txBody>
        </p:sp>
        <p:sp>
          <p:nvSpPr>
            <p:cNvPr id="1457" name="Shape 1457"/>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58" name="Shape 1458"/>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1.0</a:t>
              </a:r>
            </a:p>
          </p:txBody>
        </p:sp>
        <p:sp>
          <p:nvSpPr>
            <p:cNvPr id="1459" name="Shape 1459"/>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60" name="Shape 1460"/>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5 years of CAGR</a:t>
              </a:r>
            </a:p>
          </p:txBody>
        </p:sp>
        <p:sp>
          <p:nvSpPr>
            <p:cNvPr id="1461" name="Shape 1461"/>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62" name="Shape 1462"/>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16.3%</a:t>
              </a:r>
            </a:p>
          </p:txBody>
        </p:sp>
        <p:sp>
          <p:nvSpPr>
            <p:cNvPr id="1463" name="Shape 1463"/>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64" name="Shape 1464"/>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52.2%</a:t>
              </a:r>
            </a:p>
          </p:txBody>
        </p:sp>
        <p:sp>
          <p:nvSpPr>
            <p:cNvPr id="1465" name="Shape 1465"/>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66" name="Shape 1466"/>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467" name="Shape 1467"/>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68" name="Shape 1468"/>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6.2%</a:t>
              </a:r>
            </a:p>
          </p:txBody>
        </p:sp>
        <p:sp>
          <p:nvSpPr>
            <p:cNvPr id="1469" name="Shape 1469"/>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70" name="Shape 1470"/>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25.58%</a:t>
              </a:r>
            </a:p>
          </p:txBody>
        </p:sp>
        <p:sp>
          <p:nvSpPr>
            <p:cNvPr id="1471" name="Shape 1471"/>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72" name="Shape 1472"/>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473" name="Shape 1473"/>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74" name="Shape 1474"/>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475" name="Shape 1475"/>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76" name="Shape 1476"/>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1.0</a:t>
              </a:r>
            </a:p>
          </p:txBody>
        </p:sp>
        <p:sp>
          <p:nvSpPr>
            <p:cNvPr id="1477" name="Shape 1477"/>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sp>
          <p:nvSpPr>
            <p:cNvPr id="1478" name="Shape 1478"/>
            <p:cNvSpPr txBox="1"/>
            <p:nvPr/>
          </p:nvSpPr>
          <p:spPr>
            <a:xfrm>
              <a:off x="1898496"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sz="900">
                <a:solidFill>
                  <a:schemeClr val="dk1"/>
                </a:solidFill>
                <a:latin typeface="Cambria"/>
                <a:ea typeface="Cambria"/>
                <a:cs typeface="Cambria"/>
                <a:sym typeface="Cambria"/>
              </a:endParaRPr>
            </a:p>
          </p:txBody>
        </p:sp>
        <p:sp>
          <p:nvSpPr>
            <p:cNvPr id="1479" name="Shape 1479"/>
            <p:cNvSpPr txBox="1"/>
            <p:nvPr/>
          </p:nvSpPr>
          <p:spPr>
            <a:xfrm>
              <a:off x="3027863"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b="1" sz="900">
                <a:solidFill>
                  <a:schemeClr val="dk1"/>
                </a:solidFill>
                <a:latin typeface="Cambria"/>
                <a:ea typeface="Cambria"/>
                <a:cs typeface="Cambria"/>
                <a:sym typeface="Cambria"/>
              </a:endParaRPr>
            </a:p>
          </p:txBody>
        </p:sp>
      </p:grpSp>
      <p:pic>
        <p:nvPicPr>
          <p:cNvPr descr="akorn_416x416.jpg" id="1480" name="Shape 1480"/>
          <p:cNvPicPr preferRelativeResize="0"/>
          <p:nvPr/>
        </p:nvPicPr>
        <p:blipFill rotWithShape="1">
          <a:blip r:embed="rId3">
            <a:alphaModFix/>
          </a:blip>
          <a:srcRect b="41884" l="0" r="0" t="37587"/>
          <a:stretch/>
        </p:blipFill>
        <p:spPr>
          <a:xfrm>
            <a:off x="5259525" y="678850"/>
            <a:ext cx="3679800" cy="75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4" name="Shape 1074"/>
        <p:cNvGrpSpPr/>
        <p:nvPr/>
      </p:nvGrpSpPr>
      <p:grpSpPr>
        <a:xfrm>
          <a:off x="0" y="0"/>
          <a:ext cx="0" cy="0"/>
          <a:chOff x="0" y="0"/>
          <a:chExt cx="0" cy="0"/>
        </a:xfrm>
      </p:grpSpPr>
      <p:pic>
        <p:nvPicPr>
          <p:cNvPr descr="http://www.loyolagreyhounds.com/graphics/LoyolaMD_Ath_BlockL_RGB.png" id="1075" name="Shape 1075"/>
          <p:cNvPicPr preferRelativeResize="0"/>
          <p:nvPr/>
        </p:nvPicPr>
        <p:blipFill rotWithShape="1">
          <a:blip r:embed="rId3">
            <a:alphaModFix/>
          </a:blip>
          <a:srcRect b="0" l="0" r="0" t="0"/>
          <a:stretch/>
        </p:blipFill>
        <p:spPr>
          <a:xfrm>
            <a:off x="782367" y="663473"/>
            <a:ext cx="3301572" cy="3560196"/>
          </a:xfrm>
          <a:prstGeom prst="rect">
            <a:avLst/>
          </a:prstGeom>
          <a:noFill/>
          <a:ln>
            <a:noFill/>
          </a:ln>
        </p:spPr>
      </p:pic>
      <p:sp>
        <p:nvSpPr>
          <p:cNvPr id="1076" name="Shape 1076"/>
          <p:cNvSpPr txBox="1"/>
          <p:nvPr>
            <p:ph type="title"/>
          </p:nvPr>
        </p:nvSpPr>
        <p:spPr>
          <a:xfrm>
            <a:off x="5403023" y="2194596"/>
            <a:ext cx="2450257" cy="497949"/>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OVERVIEW</a:t>
            </a:r>
          </a:p>
        </p:txBody>
      </p:sp>
      <p:sp>
        <p:nvSpPr>
          <p:cNvPr id="1077" name="Shape 1077"/>
          <p:cNvSpPr txBox="1"/>
          <p:nvPr>
            <p:ph idx="1" type="body"/>
          </p:nvPr>
        </p:nvSpPr>
        <p:spPr>
          <a:xfrm>
            <a:off x="5403023" y="1920370"/>
            <a:ext cx="1543808" cy="447788"/>
          </a:xfrm>
          <a:prstGeom prst="rect">
            <a:avLst/>
          </a:prstGeom>
          <a:noFill/>
          <a:ln>
            <a:noFill/>
          </a:ln>
        </p:spPr>
        <p:txBody>
          <a:bodyPr anchorCtr="0" anchor="b" bIns="34275" lIns="68575" rIns="68575" tIns="3427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a:t>
            </a:r>
            <a:r>
              <a:rPr lang="en" sz="1900">
                <a:solidFill>
                  <a:srgbClr val="005A3C"/>
                </a:solidFill>
                <a:latin typeface="Cambria"/>
                <a:ea typeface="Cambria"/>
                <a:cs typeface="Cambria"/>
                <a:sym typeface="Cambria"/>
              </a:rPr>
              <a:t>7</a:t>
            </a:r>
          </a:p>
        </p:txBody>
      </p:sp>
      <p:sp>
        <p:nvSpPr>
          <p:cNvPr id="1078" name="Shape 1078"/>
          <p:cNvSpPr txBox="1"/>
          <p:nvPr>
            <p:ph idx="12" type="sldNum"/>
          </p:nvPr>
        </p:nvSpPr>
        <p:spPr>
          <a:xfrm>
            <a:off x="8610600" y="4800600"/>
            <a:ext cx="6095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1079" name="Shape 1079"/>
          <p:cNvGrpSpPr/>
          <p:nvPr/>
        </p:nvGrpSpPr>
        <p:grpSpPr>
          <a:xfrm>
            <a:off x="200025" y="4362450"/>
            <a:ext cx="8743949" cy="346073"/>
            <a:chOff x="0" y="0"/>
            <a:chExt cx="11658599" cy="461431"/>
          </a:xfrm>
        </p:grpSpPr>
        <p:sp>
          <p:nvSpPr>
            <p:cNvPr id="1080" name="Shape 1080"/>
            <p:cNvSpPr/>
            <p:nvPr/>
          </p:nvSpPr>
          <p:spPr>
            <a:xfrm>
              <a:off x="0"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81" name="Shape 1081"/>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Overview </a:t>
              </a:r>
            </a:p>
          </p:txBody>
        </p:sp>
        <p:sp>
          <p:nvSpPr>
            <p:cNvPr id="1082" name="Shape 1082"/>
            <p:cNvSpPr/>
            <p:nvPr/>
          </p:nvSpPr>
          <p:spPr>
            <a:xfrm>
              <a:off x="163949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83" name="Shape 1083"/>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Economic Conditions</a:t>
              </a:r>
            </a:p>
          </p:txBody>
        </p:sp>
        <p:sp>
          <p:nvSpPr>
            <p:cNvPr id="1084" name="Shape 1084"/>
            <p:cNvSpPr/>
            <p:nvPr/>
          </p:nvSpPr>
          <p:spPr>
            <a:xfrm>
              <a:off x="327898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85" name="Shape 1085"/>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Sector Summaries</a:t>
              </a:r>
            </a:p>
          </p:txBody>
        </p:sp>
        <p:sp>
          <p:nvSpPr>
            <p:cNvPr id="1086" name="Shape 1086"/>
            <p:cNvSpPr/>
            <p:nvPr/>
          </p:nvSpPr>
          <p:spPr>
            <a:xfrm>
              <a:off x="491847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87" name="Shape 1087"/>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Portfolio Strategy &amp; Composition</a:t>
              </a:r>
            </a:p>
          </p:txBody>
        </p:sp>
        <p:sp>
          <p:nvSpPr>
            <p:cNvPr id="1088" name="Shape 1088"/>
            <p:cNvSpPr/>
            <p:nvPr/>
          </p:nvSpPr>
          <p:spPr>
            <a:xfrm>
              <a:off x="655796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89" name="Shape 1089"/>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Risk Analysis</a:t>
              </a:r>
            </a:p>
          </p:txBody>
        </p:sp>
        <p:sp>
          <p:nvSpPr>
            <p:cNvPr id="1090" name="Shape 1090"/>
            <p:cNvSpPr/>
            <p:nvPr/>
          </p:nvSpPr>
          <p:spPr>
            <a:xfrm>
              <a:off x="8197453"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91" name="Shape 1091"/>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Performance Review</a:t>
              </a:r>
            </a:p>
          </p:txBody>
        </p:sp>
        <p:sp>
          <p:nvSpPr>
            <p:cNvPr id="1092" name="Shape 1092"/>
            <p:cNvSpPr/>
            <p:nvPr/>
          </p:nvSpPr>
          <p:spPr>
            <a:xfrm>
              <a:off x="9836942"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093" name="Shape 1093"/>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Student Biographies</a:t>
              </a: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4" name="Shape 1484"/>
        <p:cNvGrpSpPr/>
        <p:nvPr/>
      </p:nvGrpSpPr>
      <p:grpSpPr>
        <a:xfrm>
          <a:off x="0" y="0"/>
          <a:ext cx="0" cy="0"/>
          <a:chOff x="0" y="0"/>
          <a:chExt cx="0" cy="0"/>
        </a:xfrm>
      </p:grpSpPr>
      <p:sp>
        <p:nvSpPr>
          <p:cNvPr id="1485" name="Shape 1485"/>
          <p:cNvSpPr txBox="1"/>
          <p:nvPr>
            <p:ph idx="12" type="sldNum"/>
          </p:nvPr>
        </p:nvSpPr>
        <p:spPr>
          <a:xfrm>
            <a:off x="8558408"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486" name="Shape 1486"/>
          <p:cNvSpPr txBox="1"/>
          <p:nvPr/>
        </p:nvSpPr>
        <p:spPr>
          <a:xfrm>
            <a:off x="762000" y="558656"/>
            <a:ext cx="5600700" cy="555599"/>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Adobe Systems Inc. </a:t>
            </a:r>
            <a:r>
              <a:rPr b="1" lang="en" sz="2400">
                <a:solidFill>
                  <a:srgbClr val="000000"/>
                </a:solidFill>
                <a:latin typeface="Cambria"/>
                <a:ea typeface="Cambria"/>
                <a:cs typeface="Cambria"/>
                <a:sym typeface="Cambria"/>
              </a:rPr>
              <a:t>| ADBE</a:t>
            </a:r>
          </a:p>
        </p:txBody>
      </p:sp>
      <p:sp>
        <p:nvSpPr>
          <p:cNvPr id="1487" name="Shape 1487"/>
          <p:cNvSpPr txBox="1"/>
          <p:nvPr/>
        </p:nvSpPr>
        <p:spPr>
          <a:xfrm>
            <a:off x="762000" y="1069023"/>
            <a:ext cx="5600700" cy="307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sp>
        <p:nvSpPr>
          <p:cNvPr id="1488" name="Shape 1488"/>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82 Shares | $10,131.20</a:t>
            </a:r>
          </a:p>
        </p:txBody>
      </p:sp>
      <p:sp>
        <p:nvSpPr>
          <p:cNvPr id="1489" name="Shape 1489"/>
          <p:cNvSpPr txBox="1"/>
          <p:nvPr>
            <p:ph idx="1" type="body"/>
          </p:nvPr>
        </p:nvSpPr>
        <p:spPr>
          <a:xfrm>
            <a:off x="768231" y="2150449"/>
            <a:ext cx="4089299" cy="21183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accent2"/>
              </a:buClr>
              <a:buSzPct val="25000"/>
              <a:buFont typeface="Arial"/>
              <a:buNone/>
            </a:pPr>
            <a:r>
              <a:rPr b="0" i="0" lang="en" sz="1200" u="none" cap="none" strike="noStrike">
                <a:solidFill>
                  <a:schemeClr val="dk1"/>
                </a:solidFill>
                <a:latin typeface="Cambria"/>
                <a:ea typeface="Cambria"/>
                <a:cs typeface="Cambria"/>
                <a:sym typeface="Cambria"/>
              </a:rPr>
              <a:t>Adobe Systems Inc. is a digital media, digital marketing, and print and publishing software and services offering headquartered in San Jose, California catered for creative professionals, enterprises, and consumers.</a:t>
            </a:r>
          </a:p>
          <a:p>
            <a:pPr indent="0" lvl="0" marL="0" marR="0" rtl="0" algn="l">
              <a:lnSpc>
                <a:spcPct val="115000"/>
              </a:lnSpc>
              <a:spcBef>
                <a:spcPts val="0"/>
              </a:spcBef>
              <a:spcAft>
                <a:spcPts val="0"/>
              </a:spcAft>
              <a:buClr>
                <a:schemeClr val="accent2"/>
              </a:buClr>
              <a:buSzPct val="25000"/>
              <a:buFont typeface="Arial"/>
              <a:buNone/>
            </a:pPr>
            <a:r>
              <a:t/>
            </a:r>
            <a:endParaRPr b="0" i="0" sz="1200" u="none" cap="none" strike="noStrike">
              <a:solidFill>
                <a:schemeClr val="dk1"/>
              </a:solidFill>
              <a:latin typeface="Cambria"/>
              <a:ea typeface="Cambria"/>
              <a:cs typeface="Cambria"/>
              <a:sym typeface="Cambria"/>
            </a:endParaRPr>
          </a:p>
          <a:p>
            <a:pPr indent="0" lvl="0" marL="0" marR="0" rtl="0" algn="l">
              <a:lnSpc>
                <a:spcPct val="115000"/>
              </a:lnSpc>
              <a:spcBef>
                <a:spcPts val="0"/>
              </a:spcBef>
              <a:buClr>
                <a:schemeClr val="accent2"/>
              </a:buClr>
              <a:buSzPct val="25000"/>
              <a:buFont typeface="Arial"/>
              <a:buNone/>
            </a:pPr>
            <a:r>
              <a:rPr b="0" i="0" lang="en" sz="1200" u="none" cap="none" strike="noStrike">
                <a:solidFill>
                  <a:schemeClr val="dk1"/>
                </a:solidFill>
                <a:latin typeface="Cambria"/>
                <a:ea typeface="Cambria"/>
                <a:cs typeface="Cambria"/>
                <a:sym typeface="Cambria"/>
              </a:rPr>
              <a:t>Adobe’s mission is “to change the world through digital experiences” and carries a vision “to revolutionize how the world engages with ideas and information”.</a:t>
            </a:r>
          </a:p>
        </p:txBody>
      </p:sp>
      <p:grpSp>
        <p:nvGrpSpPr>
          <p:cNvPr id="1490" name="Shape 1490"/>
          <p:cNvGrpSpPr/>
          <p:nvPr/>
        </p:nvGrpSpPr>
        <p:grpSpPr>
          <a:xfrm>
            <a:off x="5998879" y="1889044"/>
            <a:ext cx="2864316" cy="3180201"/>
            <a:chOff x="259345" y="486"/>
            <a:chExt cx="3819089" cy="4240269"/>
          </a:xfrm>
        </p:grpSpPr>
        <p:sp>
          <p:nvSpPr>
            <p:cNvPr id="1491" name="Shape 1491"/>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92" name="Shape 1492"/>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493" name="Shape 1493"/>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94" name="Shape 1494"/>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495" name="Shape 1495"/>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96" name="Shape 1496"/>
            <p:cNvSpPr txBox="1"/>
            <p:nvPr/>
          </p:nvSpPr>
          <p:spPr>
            <a:xfrm>
              <a:off x="3027863"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ADBE</a:t>
              </a:r>
            </a:p>
          </p:txBody>
        </p:sp>
        <p:sp>
          <p:nvSpPr>
            <p:cNvPr id="1497" name="Shape 1497"/>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98" name="Shape 1498"/>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Debt/Equity</a:t>
              </a:r>
            </a:p>
          </p:txBody>
        </p:sp>
        <p:sp>
          <p:nvSpPr>
            <p:cNvPr id="1499" name="Shape 1499"/>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00" name="Shape 1500"/>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0.5</a:t>
              </a:r>
            </a:p>
          </p:txBody>
        </p:sp>
        <p:sp>
          <p:nvSpPr>
            <p:cNvPr id="1501" name="Shape 1501"/>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02" name="Shape 1502"/>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0.3</a:t>
              </a:r>
            </a:p>
          </p:txBody>
        </p:sp>
        <p:sp>
          <p:nvSpPr>
            <p:cNvPr id="1503" name="Shape 1503"/>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04" name="Shape 1504"/>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Revenue Growth</a:t>
              </a:r>
            </a:p>
          </p:txBody>
        </p:sp>
        <p:sp>
          <p:nvSpPr>
            <p:cNvPr id="1505" name="Shape 1505"/>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06" name="Shape 1506"/>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11.2%</a:t>
              </a:r>
            </a:p>
          </p:txBody>
        </p:sp>
        <p:sp>
          <p:nvSpPr>
            <p:cNvPr id="1507" name="Shape 1507"/>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08" name="Shape 1508"/>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13.0%</a:t>
              </a:r>
            </a:p>
          </p:txBody>
        </p:sp>
        <p:sp>
          <p:nvSpPr>
            <p:cNvPr id="1509" name="Shape 1509"/>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10" name="Shape 1510"/>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511" name="Shape 1511"/>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12" name="Shape 1512"/>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8.3%</a:t>
              </a:r>
            </a:p>
          </p:txBody>
        </p:sp>
        <p:sp>
          <p:nvSpPr>
            <p:cNvPr id="1513" name="Shape 1513"/>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14" name="Shape 1514"/>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16.2%</a:t>
              </a:r>
            </a:p>
          </p:txBody>
        </p:sp>
        <p:sp>
          <p:nvSpPr>
            <p:cNvPr id="1515" name="Shape 1515"/>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16" name="Shape 1516"/>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517" name="Shape 1517"/>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18" name="Shape 1518"/>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1.77</a:t>
              </a:r>
            </a:p>
          </p:txBody>
        </p:sp>
        <p:sp>
          <p:nvSpPr>
            <p:cNvPr id="1519" name="Shape 1519"/>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20" name="Shape 1520"/>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1.2</a:t>
              </a:r>
            </a:p>
          </p:txBody>
        </p:sp>
        <p:sp>
          <p:nvSpPr>
            <p:cNvPr id="1521" name="Shape 1521"/>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sp>
          <p:nvSpPr>
            <p:cNvPr id="1522" name="Shape 1522"/>
            <p:cNvSpPr txBox="1"/>
            <p:nvPr/>
          </p:nvSpPr>
          <p:spPr>
            <a:xfrm>
              <a:off x="1898496"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sz="900">
                <a:solidFill>
                  <a:schemeClr val="dk1"/>
                </a:solidFill>
                <a:latin typeface="Cambria"/>
                <a:ea typeface="Cambria"/>
                <a:cs typeface="Cambria"/>
                <a:sym typeface="Cambria"/>
              </a:endParaRPr>
            </a:p>
          </p:txBody>
        </p:sp>
        <p:sp>
          <p:nvSpPr>
            <p:cNvPr id="1523" name="Shape 1523"/>
            <p:cNvSpPr txBox="1"/>
            <p:nvPr/>
          </p:nvSpPr>
          <p:spPr>
            <a:xfrm>
              <a:off x="3027863" y="3661675"/>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None/>
              </a:pPr>
              <a:r>
                <a:t/>
              </a:r>
              <a:endParaRPr b="1" sz="900">
                <a:solidFill>
                  <a:schemeClr val="dk1"/>
                </a:solidFill>
                <a:latin typeface="Cambria"/>
                <a:ea typeface="Cambria"/>
                <a:cs typeface="Cambria"/>
                <a:sym typeface="Cambria"/>
              </a:endParaRPr>
            </a:p>
          </p:txBody>
        </p:sp>
      </p:grpSp>
      <p:pic>
        <p:nvPicPr>
          <p:cNvPr descr="https://helpdesk.missouristate.edu/assets/cio/Adobe-logo.png" id="1524" name="Shape 1524"/>
          <p:cNvPicPr preferRelativeResize="0"/>
          <p:nvPr/>
        </p:nvPicPr>
        <p:blipFill rotWithShape="1">
          <a:blip r:embed="rId3">
            <a:alphaModFix/>
          </a:blip>
          <a:srcRect b="0" l="0" r="0" t="0"/>
          <a:stretch/>
        </p:blipFill>
        <p:spPr>
          <a:xfrm>
            <a:off x="6706328" y="356286"/>
            <a:ext cx="2433300" cy="136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8" name="Shape 1528"/>
        <p:cNvGrpSpPr/>
        <p:nvPr/>
      </p:nvGrpSpPr>
      <p:grpSpPr>
        <a:xfrm>
          <a:off x="0" y="0"/>
          <a:ext cx="0" cy="0"/>
          <a:chOff x="0" y="0"/>
          <a:chExt cx="0" cy="0"/>
        </a:xfrm>
      </p:grpSpPr>
      <p:pic>
        <p:nvPicPr>
          <p:cNvPr descr="https://upload.wikimedia.org/wikipedia/en/thumb/3/32/Michael_Kors_%28brand%29_logo.svg/1280px-Michael_Kors_%28brand%29_logo.svg.png" id="1529" name="Shape 1529"/>
          <p:cNvPicPr preferRelativeResize="0"/>
          <p:nvPr/>
        </p:nvPicPr>
        <p:blipFill rotWithShape="1">
          <a:blip r:embed="rId3">
            <a:alphaModFix/>
          </a:blip>
          <a:srcRect b="0" l="0" r="0" t="0"/>
          <a:stretch/>
        </p:blipFill>
        <p:spPr>
          <a:xfrm>
            <a:off x="6368688" y="412435"/>
            <a:ext cx="1804200" cy="1134900"/>
          </a:xfrm>
          <a:prstGeom prst="rect">
            <a:avLst/>
          </a:prstGeom>
          <a:noFill/>
          <a:ln>
            <a:noFill/>
          </a:ln>
        </p:spPr>
      </p:pic>
      <p:sp>
        <p:nvSpPr>
          <p:cNvPr id="1530" name="Shape 1530"/>
          <p:cNvSpPr txBox="1"/>
          <p:nvPr>
            <p:ph idx="12" type="sldNum"/>
          </p:nvPr>
        </p:nvSpPr>
        <p:spPr>
          <a:xfrm>
            <a:off x="8558496"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531" name="Shape 1531"/>
          <p:cNvSpPr txBox="1"/>
          <p:nvPr/>
        </p:nvSpPr>
        <p:spPr>
          <a:xfrm>
            <a:off x="721700" y="1199529"/>
            <a:ext cx="5600700" cy="3045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sp>
        <p:nvSpPr>
          <p:cNvPr id="1532" name="Shape 1532"/>
          <p:cNvSpPr txBox="1"/>
          <p:nvPr/>
        </p:nvSpPr>
        <p:spPr>
          <a:xfrm>
            <a:off x="721700" y="746659"/>
            <a:ext cx="5600700" cy="307199"/>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Michael KORS Holdings </a:t>
            </a:r>
            <a:r>
              <a:rPr b="1" lang="en" sz="2400">
                <a:solidFill>
                  <a:srgbClr val="000000"/>
                </a:solidFill>
                <a:latin typeface="Cambria"/>
                <a:ea typeface="Cambria"/>
                <a:cs typeface="Cambria"/>
                <a:sym typeface="Cambria"/>
              </a:rPr>
              <a:t>| </a:t>
            </a:r>
            <a:r>
              <a:rPr b="1" lang="en" sz="2400">
                <a:solidFill>
                  <a:schemeClr val="dk1"/>
                </a:solidFill>
                <a:latin typeface="Cambria"/>
                <a:ea typeface="Cambria"/>
                <a:cs typeface="Cambria"/>
                <a:sym typeface="Cambria"/>
              </a:rPr>
              <a:t>SCMP</a:t>
            </a:r>
          </a:p>
        </p:txBody>
      </p:sp>
      <p:grpSp>
        <p:nvGrpSpPr>
          <p:cNvPr id="1533" name="Shape 1533"/>
          <p:cNvGrpSpPr/>
          <p:nvPr/>
        </p:nvGrpSpPr>
        <p:grpSpPr>
          <a:xfrm>
            <a:off x="5838558" y="1624453"/>
            <a:ext cx="2864316" cy="3315890"/>
            <a:chOff x="259345" y="486"/>
            <a:chExt cx="3819089" cy="4240269"/>
          </a:xfrm>
        </p:grpSpPr>
        <p:sp>
          <p:nvSpPr>
            <p:cNvPr id="1534" name="Shape 1534"/>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35" name="Shape 1535"/>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536" name="Shape 1536"/>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37" name="Shape 1537"/>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538" name="Shape 1538"/>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39" name="Shape 1539"/>
            <p:cNvSpPr txBox="1"/>
            <p:nvPr/>
          </p:nvSpPr>
          <p:spPr>
            <a:xfrm>
              <a:off x="3027863"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KORS</a:t>
              </a:r>
            </a:p>
          </p:txBody>
        </p:sp>
        <p:sp>
          <p:nvSpPr>
            <p:cNvPr id="1540" name="Shape 1540"/>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41" name="Shape 1541"/>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a:t>
              </a:r>
            </a:p>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Equity</a:t>
              </a:r>
            </a:p>
          </p:txBody>
        </p:sp>
        <p:sp>
          <p:nvSpPr>
            <p:cNvPr id="1542" name="Shape 1542"/>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43" name="Shape 1543"/>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0.6</a:t>
              </a:r>
            </a:p>
          </p:txBody>
        </p:sp>
        <p:sp>
          <p:nvSpPr>
            <p:cNvPr id="1544" name="Shape 1544"/>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45" name="Shape 1545"/>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0.08*</a:t>
              </a:r>
            </a:p>
          </p:txBody>
        </p:sp>
        <p:sp>
          <p:nvSpPr>
            <p:cNvPr id="1546" name="Shape 1546"/>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47" name="Shape 1547"/>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5 years of CAGR</a:t>
              </a:r>
            </a:p>
          </p:txBody>
        </p:sp>
        <p:sp>
          <p:nvSpPr>
            <p:cNvPr id="1548" name="Shape 1548"/>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49" name="Shape 1549"/>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7.8%</a:t>
              </a:r>
            </a:p>
          </p:txBody>
        </p:sp>
        <p:sp>
          <p:nvSpPr>
            <p:cNvPr id="1550" name="Shape 1550"/>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51" name="Shape 1551"/>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42.5%</a:t>
              </a:r>
            </a:p>
          </p:txBody>
        </p:sp>
        <p:sp>
          <p:nvSpPr>
            <p:cNvPr id="1552" name="Shape 1552"/>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53" name="Shape 1553"/>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554" name="Shape 1554"/>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55" name="Shape 1555"/>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15.5%</a:t>
              </a:r>
            </a:p>
          </p:txBody>
        </p:sp>
        <p:sp>
          <p:nvSpPr>
            <p:cNvPr id="1556" name="Shape 1556"/>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57" name="Shape 1557"/>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39.5%</a:t>
              </a:r>
            </a:p>
          </p:txBody>
        </p:sp>
        <p:sp>
          <p:nvSpPr>
            <p:cNvPr id="1558" name="Shape 1558"/>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59" name="Shape 1559"/>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560" name="Shape 1560"/>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61" name="Shape 1561"/>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1.2</a:t>
              </a:r>
            </a:p>
          </p:txBody>
        </p:sp>
        <p:sp>
          <p:nvSpPr>
            <p:cNvPr id="1562" name="Shape 1562"/>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63" name="Shape 1563"/>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0.1</a:t>
              </a:r>
            </a:p>
          </p:txBody>
        </p:sp>
        <p:sp>
          <p:nvSpPr>
            <p:cNvPr id="1564" name="Shape 1564"/>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grpSp>
      <p:sp>
        <p:nvSpPr>
          <p:cNvPr id="1565" name="Shape 1565"/>
          <p:cNvSpPr txBox="1"/>
          <p:nvPr/>
        </p:nvSpPr>
        <p:spPr>
          <a:xfrm>
            <a:off x="762000" y="1510431"/>
            <a:ext cx="4089399" cy="530913"/>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260 Shares | $9,716.00</a:t>
            </a:r>
          </a:p>
        </p:txBody>
      </p:sp>
      <p:sp>
        <p:nvSpPr>
          <p:cNvPr id="1566" name="Shape 1566"/>
          <p:cNvSpPr txBox="1"/>
          <p:nvPr>
            <p:ph idx="1" type="body"/>
          </p:nvPr>
        </p:nvSpPr>
        <p:spPr>
          <a:xfrm>
            <a:off x="831417" y="2353125"/>
            <a:ext cx="4170000" cy="20364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accent2"/>
              </a:buClr>
              <a:buSzPct val="25000"/>
              <a:buFont typeface="Arial"/>
              <a:buNone/>
            </a:pPr>
            <a:r>
              <a:rPr b="0" i="0" lang="en" sz="1200" u="none" cap="none" strike="noStrike">
                <a:solidFill>
                  <a:srgbClr val="000000"/>
                </a:solidFill>
                <a:latin typeface="Cambria"/>
                <a:ea typeface="Cambria"/>
                <a:cs typeface="Cambria"/>
                <a:sym typeface="Cambria"/>
              </a:rPr>
              <a:t>Michael Kors Holdings Limited is a designer, marketer, distributor and retailer of branded women's apparel and accessories and men's apparel.</a:t>
            </a:r>
          </a:p>
          <a:p>
            <a:pPr indent="0" lvl="0" marL="0" marR="0" rtl="0" algn="l">
              <a:lnSpc>
                <a:spcPct val="115000"/>
              </a:lnSpc>
              <a:spcBef>
                <a:spcPts val="0"/>
              </a:spcBef>
              <a:spcAft>
                <a:spcPts val="0"/>
              </a:spcAft>
              <a:buClr>
                <a:schemeClr val="accent2"/>
              </a:buClr>
              <a:buSzPct val="25000"/>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buClr>
                <a:schemeClr val="accent2"/>
              </a:buClr>
              <a:buSzPct val="25000"/>
              <a:buFont typeface="Arial"/>
              <a:buNone/>
            </a:pPr>
            <a:r>
              <a:rPr b="0" i="0" lang="en" sz="1200" u="none" cap="none" strike="noStrike">
                <a:solidFill>
                  <a:srgbClr val="000000"/>
                </a:solidFill>
                <a:latin typeface="Cambria"/>
                <a:ea typeface="Cambria"/>
                <a:cs typeface="Cambria"/>
                <a:sym typeface="Cambria"/>
              </a:rPr>
              <a:t>Michael Kors is the leading American fashion designer for luxury accessories and sportswear. The company's heritage is rooted in producing polished, sleek, sophisticated American sportswear with a jet-set attitude.</a:t>
            </a:r>
          </a:p>
        </p:txBody>
      </p:sp>
      <p:sp>
        <p:nvSpPr>
          <p:cNvPr id="1567" name="Shape 1567"/>
          <p:cNvSpPr txBox="1"/>
          <p:nvPr/>
        </p:nvSpPr>
        <p:spPr>
          <a:xfrm>
            <a:off x="4943108" y="4457280"/>
            <a:ext cx="4198017" cy="304508"/>
          </a:xfrm>
          <a:prstGeom prst="rect">
            <a:avLst/>
          </a:prstGeom>
          <a:noFill/>
          <a:ln>
            <a:noFill/>
          </a:ln>
        </p:spPr>
        <p:txBody>
          <a:bodyPr anchorCtr="0" anchor="t" bIns="68575" lIns="68575" rIns="68575" tIns="68575">
            <a:noAutofit/>
          </a:bodyPr>
          <a:lstStyle/>
          <a:p>
            <a:pPr indent="0" lvl="0" marL="0" marR="0" rtl="0" algn="l">
              <a:spcBef>
                <a:spcPts val="0"/>
              </a:spcBef>
              <a:buClr>
                <a:schemeClr val="dk1"/>
              </a:buClr>
              <a:buSzPct val="25000"/>
              <a:buFont typeface="Times New Roman"/>
              <a:buNone/>
            </a:pPr>
            <a:r>
              <a:rPr lang="en" sz="800">
                <a:solidFill>
                  <a:schemeClr val="dk1"/>
                </a:solidFill>
                <a:latin typeface="Times New Roman"/>
                <a:ea typeface="Times New Roman"/>
                <a:cs typeface="Times New Roman"/>
                <a:sym typeface="Times New Roman"/>
              </a:rPr>
              <a:t>*Morningstar does not report a ratio for D/E because MK does not have any bonds outstanding. Found D/E by dividing short-term debt by total equity, as reported in the latest 10Q.</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1" name="Shape 1571"/>
        <p:cNvGrpSpPr/>
        <p:nvPr/>
      </p:nvGrpSpPr>
      <p:grpSpPr>
        <a:xfrm>
          <a:off x="0" y="0"/>
          <a:ext cx="0" cy="0"/>
          <a:chOff x="0" y="0"/>
          <a:chExt cx="0" cy="0"/>
        </a:xfrm>
      </p:grpSpPr>
      <p:sp>
        <p:nvSpPr>
          <p:cNvPr id="1572" name="Shape 1572"/>
          <p:cNvSpPr txBox="1"/>
          <p:nvPr>
            <p:ph idx="12" type="sldNum"/>
          </p:nvPr>
        </p:nvSpPr>
        <p:spPr>
          <a:xfrm>
            <a:off x="8558496"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573" name="Shape 1573"/>
          <p:cNvSpPr txBox="1"/>
          <p:nvPr/>
        </p:nvSpPr>
        <p:spPr>
          <a:xfrm>
            <a:off x="762000" y="1145170"/>
            <a:ext cx="5600700" cy="3651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sp>
        <p:nvSpPr>
          <p:cNvPr id="1574" name="Shape 1574"/>
          <p:cNvSpPr txBox="1"/>
          <p:nvPr/>
        </p:nvSpPr>
        <p:spPr>
          <a:xfrm>
            <a:off x="762000" y="693484"/>
            <a:ext cx="5600700" cy="307199"/>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Facebook Inc. </a:t>
            </a:r>
            <a:r>
              <a:rPr b="1" lang="en" sz="2400">
                <a:solidFill>
                  <a:srgbClr val="000000"/>
                </a:solidFill>
                <a:latin typeface="Cambria"/>
                <a:ea typeface="Cambria"/>
                <a:cs typeface="Cambria"/>
                <a:sym typeface="Cambria"/>
              </a:rPr>
              <a:t>| </a:t>
            </a:r>
            <a:r>
              <a:rPr b="1" lang="en" sz="2400">
                <a:solidFill>
                  <a:schemeClr val="dk1"/>
                </a:solidFill>
                <a:latin typeface="Cambria"/>
                <a:ea typeface="Cambria"/>
                <a:cs typeface="Cambria"/>
                <a:sym typeface="Cambria"/>
              </a:rPr>
              <a:t>FB</a:t>
            </a:r>
          </a:p>
        </p:txBody>
      </p:sp>
      <p:grpSp>
        <p:nvGrpSpPr>
          <p:cNvPr id="1575" name="Shape 1575"/>
          <p:cNvGrpSpPr/>
          <p:nvPr/>
        </p:nvGrpSpPr>
        <p:grpSpPr>
          <a:xfrm>
            <a:off x="5838558" y="1548253"/>
            <a:ext cx="2864316" cy="3315890"/>
            <a:chOff x="259345" y="486"/>
            <a:chExt cx="3819089" cy="4240269"/>
          </a:xfrm>
        </p:grpSpPr>
        <p:sp>
          <p:nvSpPr>
            <p:cNvPr id="1576" name="Shape 1576"/>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77" name="Shape 1577"/>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578" name="Shape 1578"/>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79" name="Shape 1579"/>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580" name="Shape 1580"/>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81" name="Shape 1581"/>
            <p:cNvSpPr txBox="1"/>
            <p:nvPr/>
          </p:nvSpPr>
          <p:spPr>
            <a:xfrm>
              <a:off x="3027863"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FB</a:t>
              </a:r>
            </a:p>
          </p:txBody>
        </p:sp>
        <p:sp>
          <p:nvSpPr>
            <p:cNvPr id="1582" name="Shape 1582"/>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83" name="Shape 1583"/>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a:t>
              </a:r>
            </a:p>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Equity</a:t>
              </a:r>
            </a:p>
          </p:txBody>
        </p:sp>
        <p:sp>
          <p:nvSpPr>
            <p:cNvPr id="1584" name="Shape 1584"/>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85" name="Shape 1585"/>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1.5</a:t>
              </a:r>
            </a:p>
          </p:txBody>
        </p:sp>
        <p:sp>
          <p:nvSpPr>
            <p:cNvPr id="1586" name="Shape 1586"/>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87" name="Shape 1587"/>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a:t>
              </a:r>
            </a:p>
          </p:txBody>
        </p:sp>
        <p:sp>
          <p:nvSpPr>
            <p:cNvPr id="1588" name="Shape 1588"/>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89" name="Shape 1589"/>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5 years of CAGR</a:t>
              </a:r>
            </a:p>
          </p:txBody>
        </p:sp>
        <p:sp>
          <p:nvSpPr>
            <p:cNvPr id="1590" name="Shape 1590"/>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91" name="Shape 1591"/>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33.1%</a:t>
              </a:r>
            </a:p>
          </p:txBody>
        </p:sp>
        <p:sp>
          <p:nvSpPr>
            <p:cNvPr id="1592" name="Shape 1592"/>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93" name="Shape 1593"/>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49.4%</a:t>
              </a:r>
            </a:p>
          </p:txBody>
        </p:sp>
        <p:sp>
          <p:nvSpPr>
            <p:cNvPr id="1594" name="Shape 1594"/>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95" name="Shape 1595"/>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596" name="Shape 1596"/>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97" name="Shape 1597"/>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10.4%</a:t>
              </a:r>
            </a:p>
          </p:txBody>
        </p:sp>
        <p:sp>
          <p:nvSpPr>
            <p:cNvPr id="1598" name="Shape 1598"/>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99" name="Shape 1599"/>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19.7%</a:t>
              </a:r>
            </a:p>
          </p:txBody>
        </p:sp>
        <p:sp>
          <p:nvSpPr>
            <p:cNvPr id="1600" name="Shape 1600"/>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01" name="Shape 1601"/>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602" name="Shape 1602"/>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03" name="Shape 1603"/>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1.86</a:t>
              </a:r>
            </a:p>
          </p:txBody>
        </p:sp>
        <p:sp>
          <p:nvSpPr>
            <p:cNvPr id="1604" name="Shape 1604"/>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05" name="Shape 1605"/>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0.95</a:t>
              </a:r>
            </a:p>
          </p:txBody>
        </p:sp>
        <p:sp>
          <p:nvSpPr>
            <p:cNvPr id="1606" name="Shape 1606"/>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grpSp>
      <p:sp>
        <p:nvSpPr>
          <p:cNvPr id="1607" name="Shape 1607"/>
          <p:cNvSpPr txBox="1"/>
          <p:nvPr/>
        </p:nvSpPr>
        <p:spPr>
          <a:xfrm>
            <a:off x="762000" y="1510431"/>
            <a:ext cx="4089399" cy="530913"/>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220 Shares | $29,650</a:t>
            </a:r>
          </a:p>
        </p:txBody>
      </p:sp>
      <p:sp>
        <p:nvSpPr>
          <p:cNvPr id="1608" name="Shape 1608"/>
          <p:cNvSpPr txBox="1"/>
          <p:nvPr>
            <p:ph idx="1" type="body"/>
          </p:nvPr>
        </p:nvSpPr>
        <p:spPr>
          <a:xfrm>
            <a:off x="831417" y="2353124"/>
            <a:ext cx="4170000" cy="20364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Clr>
                <a:schemeClr val="accent2"/>
              </a:buClr>
              <a:buSzPct val="25000"/>
              <a:buFont typeface="Arial"/>
              <a:buNone/>
            </a:pPr>
            <a:r>
              <a:rPr b="0" i="0" lang="en" sz="1200" u="none" cap="none" strike="noStrike">
                <a:solidFill>
                  <a:srgbClr val="000000"/>
                </a:solidFill>
                <a:latin typeface="Cambria"/>
                <a:ea typeface="Cambria"/>
                <a:cs typeface="Cambria"/>
                <a:sym typeface="Cambria"/>
              </a:rPr>
              <a:t>“Facebook’s mission is to give people the power to share and make the world more open and connected. People use Facebook to stay connected with friends and family, to discover what’s going on in the world, and to share and express what matters to them.”</a:t>
            </a:r>
          </a:p>
        </p:txBody>
      </p:sp>
      <p:pic>
        <p:nvPicPr>
          <p:cNvPr id="1609" name="Shape 1609"/>
          <p:cNvPicPr preferRelativeResize="0"/>
          <p:nvPr/>
        </p:nvPicPr>
        <p:blipFill rotWithShape="1">
          <a:blip r:embed="rId3">
            <a:alphaModFix/>
          </a:blip>
          <a:srcRect b="0" l="0" r="0" t="0"/>
          <a:stretch/>
        </p:blipFill>
        <p:spPr>
          <a:xfrm>
            <a:off x="5907038" y="-551762"/>
            <a:ext cx="2925900" cy="2925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3" name="Shape 1613"/>
        <p:cNvGrpSpPr/>
        <p:nvPr/>
      </p:nvGrpSpPr>
      <p:grpSpPr>
        <a:xfrm>
          <a:off x="0" y="0"/>
          <a:ext cx="0" cy="0"/>
          <a:chOff x="0" y="0"/>
          <a:chExt cx="0" cy="0"/>
        </a:xfrm>
      </p:grpSpPr>
      <p:sp>
        <p:nvSpPr>
          <p:cNvPr id="1614" name="Shape 1614"/>
          <p:cNvSpPr txBox="1"/>
          <p:nvPr>
            <p:ph idx="12" type="sldNum"/>
          </p:nvPr>
        </p:nvSpPr>
        <p:spPr>
          <a:xfrm>
            <a:off x="8558496"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615" name="Shape 1615"/>
          <p:cNvSpPr txBox="1"/>
          <p:nvPr/>
        </p:nvSpPr>
        <p:spPr>
          <a:xfrm>
            <a:off x="721700" y="1196854"/>
            <a:ext cx="5600700" cy="307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Growth Strategy Position Change</a:t>
            </a:r>
          </a:p>
        </p:txBody>
      </p:sp>
      <p:sp>
        <p:nvSpPr>
          <p:cNvPr id="1616" name="Shape 1616"/>
          <p:cNvSpPr txBox="1"/>
          <p:nvPr/>
        </p:nvSpPr>
        <p:spPr>
          <a:xfrm>
            <a:off x="686800" y="693059"/>
            <a:ext cx="5600700" cy="307199"/>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2400">
                <a:solidFill>
                  <a:schemeClr val="dk1"/>
                </a:solidFill>
                <a:latin typeface="Cambria"/>
                <a:ea typeface="Cambria"/>
                <a:cs typeface="Cambria"/>
                <a:sym typeface="Cambria"/>
              </a:rPr>
              <a:t>The Walt Disney Company | DIS </a:t>
            </a:r>
          </a:p>
        </p:txBody>
      </p:sp>
      <p:grpSp>
        <p:nvGrpSpPr>
          <p:cNvPr id="1617" name="Shape 1617"/>
          <p:cNvGrpSpPr/>
          <p:nvPr/>
        </p:nvGrpSpPr>
        <p:grpSpPr>
          <a:xfrm>
            <a:off x="5838558" y="1624453"/>
            <a:ext cx="2864316" cy="3315890"/>
            <a:chOff x="259345" y="486"/>
            <a:chExt cx="3819089" cy="4240269"/>
          </a:xfrm>
        </p:grpSpPr>
        <p:sp>
          <p:nvSpPr>
            <p:cNvPr id="1618" name="Shape 1618"/>
            <p:cNvSpPr/>
            <p:nvPr/>
          </p:nvSpPr>
          <p:spPr>
            <a:xfrm>
              <a:off x="259345" y="48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19" name="Shape 1619"/>
            <p:cNvSpPr txBox="1"/>
            <p:nvPr/>
          </p:nvSpPr>
          <p:spPr>
            <a:xfrm>
              <a:off x="575785" y="48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620" name="Shape 1620"/>
            <p:cNvSpPr/>
            <p:nvPr/>
          </p:nvSpPr>
          <p:spPr>
            <a:xfrm>
              <a:off x="1635850" y="54282"/>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21" name="Shape 1621"/>
            <p:cNvSpPr txBox="1"/>
            <p:nvPr/>
          </p:nvSpPr>
          <p:spPr>
            <a:xfrm>
              <a:off x="1898496"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622" name="Shape 1622"/>
            <p:cNvSpPr/>
            <p:nvPr/>
          </p:nvSpPr>
          <p:spPr>
            <a:xfrm>
              <a:off x="2765217" y="54282"/>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23" name="Shape 1623"/>
            <p:cNvSpPr txBox="1"/>
            <p:nvPr/>
          </p:nvSpPr>
          <p:spPr>
            <a:xfrm>
              <a:off x="3027863" y="54282"/>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DIS</a:t>
              </a:r>
            </a:p>
          </p:txBody>
        </p:sp>
        <p:sp>
          <p:nvSpPr>
            <p:cNvPr id="1624" name="Shape 1624"/>
            <p:cNvSpPr/>
            <p:nvPr/>
          </p:nvSpPr>
          <p:spPr>
            <a:xfrm>
              <a:off x="259345" y="721966"/>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25" name="Shape 1625"/>
            <p:cNvSpPr txBox="1"/>
            <p:nvPr/>
          </p:nvSpPr>
          <p:spPr>
            <a:xfrm>
              <a:off x="575785" y="721966"/>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a:t>
              </a:r>
            </a:p>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Equity</a:t>
              </a:r>
            </a:p>
          </p:txBody>
        </p:sp>
        <p:sp>
          <p:nvSpPr>
            <p:cNvPr id="1626" name="Shape 1626"/>
            <p:cNvSpPr/>
            <p:nvPr/>
          </p:nvSpPr>
          <p:spPr>
            <a:xfrm>
              <a:off x="1635850" y="775760"/>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27" name="Shape 1627"/>
            <p:cNvSpPr txBox="1"/>
            <p:nvPr/>
          </p:nvSpPr>
          <p:spPr>
            <a:xfrm>
              <a:off x="1898496"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1.0</a:t>
              </a:r>
            </a:p>
          </p:txBody>
        </p:sp>
        <p:sp>
          <p:nvSpPr>
            <p:cNvPr id="1628" name="Shape 1628"/>
            <p:cNvSpPr/>
            <p:nvPr/>
          </p:nvSpPr>
          <p:spPr>
            <a:xfrm>
              <a:off x="2765217" y="775760"/>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29" name="Shape 1629"/>
            <p:cNvSpPr txBox="1"/>
            <p:nvPr/>
          </p:nvSpPr>
          <p:spPr>
            <a:xfrm>
              <a:off x="3027863" y="775760"/>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0.3</a:t>
              </a:r>
            </a:p>
          </p:txBody>
        </p:sp>
        <p:sp>
          <p:nvSpPr>
            <p:cNvPr id="1630" name="Shape 1630"/>
            <p:cNvSpPr/>
            <p:nvPr/>
          </p:nvSpPr>
          <p:spPr>
            <a:xfrm>
              <a:off x="259345" y="1443445"/>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31" name="Shape 1631"/>
            <p:cNvSpPr txBox="1"/>
            <p:nvPr/>
          </p:nvSpPr>
          <p:spPr>
            <a:xfrm>
              <a:off x="575785" y="1443445"/>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5 years of CAGR</a:t>
              </a:r>
            </a:p>
          </p:txBody>
        </p:sp>
        <p:sp>
          <p:nvSpPr>
            <p:cNvPr id="1632" name="Shape 1632"/>
            <p:cNvSpPr/>
            <p:nvPr/>
          </p:nvSpPr>
          <p:spPr>
            <a:xfrm>
              <a:off x="1635850" y="1497237"/>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33" name="Shape 1633"/>
            <p:cNvSpPr txBox="1"/>
            <p:nvPr/>
          </p:nvSpPr>
          <p:spPr>
            <a:xfrm>
              <a:off x="1898496"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11.1%</a:t>
              </a:r>
            </a:p>
          </p:txBody>
        </p:sp>
        <p:sp>
          <p:nvSpPr>
            <p:cNvPr id="1634" name="Shape 1634"/>
            <p:cNvSpPr/>
            <p:nvPr/>
          </p:nvSpPr>
          <p:spPr>
            <a:xfrm>
              <a:off x="2765217" y="1497237"/>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35" name="Shape 1635"/>
            <p:cNvSpPr txBox="1"/>
            <p:nvPr/>
          </p:nvSpPr>
          <p:spPr>
            <a:xfrm>
              <a:off x="3027863" y="1497237"/>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6.3%</a:t>
              </a:r>
            </a:p>
          </p:txBody>
        </p:sp>
        <p:sp>
          <p:nvSpPr>
            <p:cNvPr id="1636" name="Shape 1636"/>
            <p:cNvSpPr/>
            <p:nvPr/>
          </p:nvSpPr>
          <p:spPr>
            <a:xfrm>
              <a:off x="259345" y="2164923"/>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37" name="Shape 1637"/>
            <p:cNvSpPr txBox="1"/>
            <p:nvPr/>
          </p:nvSpPr>
          <p:spPr>
            <a:xfrm>
              <a:off x="575785" y="2164923"/>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ROE</a:t>
              </a:r>
            </a:p>
          </p:txBody>
        </p:sp>
        <p:sp>
          <p:nvSpPr>
            <p:cNvPr id="1638" name="Shape 1638"/>
            <p:cNvSpPr/>
            <p:nvPr/>
          </p:nvSpPr>
          <p:spPr>
            <a:xfrm>
              <a:off x="1635850" y="221871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39" name="Shape 1639"/>
            <p:cNvSpPr txBox="1"/>
            <p:nvPr/>
          </p:nvSpPr>
          <p:spPr>
            <a:xfrm>
              <a:off x="1898496"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19.7%</a:t>
              </a:r>
            </a:p>
          </p:txBody>
        </p:sp>
        <p:sp>
          <p:nvSpPr>
            <p:cNvPr id="1640" name="Shape 1640"/>
            <p:cNvSpPr/>
            <p:nvPr/>
          </p:nvSpPr>
          <p:spPr>
            <a:xfrm>
              <a:off x="2765217" y="221871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41" name="Shape 1641"/>
            <p:cNvSpPr txBox="1"/>
            <p:nvPr/>
          </p:nvSpPr>
          <p:spPr>
            <a:xfrm>
              <a:off x="3027863" y="221871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20.6%</a:t>
              </a:r>
            </a:p>
          </p:txBody>
        </p:sp>
        <p:sp>
          <p:nvSpPr>
            <p:cNvPr id="1642" name="Shape 1642"/>
            <p:cNvSpPr/>
            <p:nvPr/>
          </p:nvSpPr>
          <p:spPr>
            <a:xfrm>
              <a:off x="259345" y="2886400"/>
              <a:ext cx="1582190" cy="632874"/>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43" name="Shape 1643"/>
            <p:cNvSpPr txBox="1"/>
            <p:nvPr/>
          </p:nvSpPr>
          <p:spPr>
            <a:xfrm>
              <a:off x="575785" y="288640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PEG</a:t>
              </a:r>
            </a:p>
          </p:txBody>
        </p:sp>
        <p:sp>
          <p:nvSpPr>
            <p:cNvPr id="1644" name="Shape 1644"/>
            <p:cNvSpPr/>
            <p:nvPr/>
          </p:nvSpPr>
          <p:spPr>
            <a:xfrm>
              <a:off x="1635850" y="2940196"/>
              <a:ext cx="1313217" cy="525286"/>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45" name="Shape 1645"/>
            <p:cNvSpPr txBox="1"/>
            <p:nvPr/>
          </p:nvSpPr>
          <p:spPr>
            <a:xfrm>
              <a:off x="1898496"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6.4</a:t>
              </a:r>
            </a:p>
          </p:txBody>
        </p:sp>
        <p:sp>
          <p:nvSpPr>
            <p:cNvPr id="1646" name="Shape 1646"/>
            <p:cNvSpPr/>
            <p:nvPr/>
          </p:nvSpPr>
          <p:spPr>
            <a:xfrm>
              <a:off x="2765217" y="2940196"/>
              <a:ext cx="1313217" cy="525286"/>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47" name="Shape 1647"/>
            <p:cNvSpPr txBox="1"/>
            <p:nvPr/>
          </p:nvSpPr>
          <p:spPr>
            <a:xfrm>
              <a:off x="3027863" y="2940196"/>
              <a:ext cx="787930" cy="525286"/>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1.19</a:t>
              </a:r>
            </a:p>
          </p:txBody>
        </p:sp>
        <p:sp>
          <p:nvSpPr>
            <p:cNvPr id="1648" name="Shape 1648"/>
            <p:cNvSpPr txBox="1"/>
            <p:nvPr/>
          </p:nvSpPr>
          <p:spPr>
            <a:xfrm>
              <a:off x="575785" y="3607880"/>
              <a:ext cx="949312" cy="632874"/>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Debt/ Equity </a:t>
              </a:r>
            </a:p>
          </p:txBody>
        </p:sp>
      </p:grpSp>
      <p:sp>
        <p:nvSpPr>
          <p:cNvPr id="1649" name="Shape 1649"/>
          <p:cNvSpPr txBox="1"/>
          <p:nvPr/>
        </p:nvSpPr>
        <p:spPr>
          <a:xfrm>
            <a:off x="762000" y="1510431"/>
            <a:ext cx="4089399" cy="530913"/>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135 Shares | $15,265.00</a:t>
            </a:r>
          </a:p>
        </p:txBody>
      </p:sp>
      <p:sp>
        <p:nvSpPr>
          <p:cNvPr id="1650" name="Shape 1650"/>
          <p:cNvSpPr txBox="1"/>
          <p:nvPr>
            <p:ph idx="1" type="body"/>
          </p:nvPr>
        </p:nvSpPr>
        <p:spPr>
          <a:xfrm>
            <a:off x="799128" y="2353124"/>
            <a:ext cx="4170000" cy="20364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Clr>
                <a:schemeClr val="accent2"/>
              </a:buClr>
              <a:buSzPct val="25000"/>
              <a:buFont typeface="Arial"/>
              <a:buNone/>
            </a:pPr>
            <a:r>
              <a:rPr b="0" i="0" lang="en" sz="1200" u="none" cap="none" strike="noStrike">
                <a:solidFill>
                  <a:srgbClr val="000000"/>
                </a:solidFill>
                <a:latin typeface="Cambria"/>
                <a:ea typeface="Cambria"/>
                <a:cs typeface="Cambria"/>
                <a:sym typeface="Cambria"/>
              </a:rPr>
              <a:t>“The mission of The Walt Disney Company is to be one of the world’s leading producers and providers of entertainment and information. Using our portfolio of brands to our content, services and consumer products, we seek to develop the most creative, innovative and profitable entertainment experiences and related products in the world.”</a:t>
            </a:r>
          </a:p>
        </p:txBody>
      </p:sp>
      <p:pic>
        <p:nvPicPr>
          <p:cNvPr id="1651" name="Shape 1651"/>
          <p:cNvPicPr preferRelativeResize="0"/>
          <p:nvPr/>
        </p:nvPicPr>
        <p:blipFill rotWithShape="1">
          <a:blip r:embed="rId3">
            <a:alphaModFix/>
          </a:blip>
          <a:srcRect b="0" l="0" r="0" t="0"/>
          <a:stretch/>
        </p:blipFill>
        <p:spPr>
          <a:xfrm>
            <a:off x="5972146" y="354867"/>
            <a:ext cx="2582700" cy="1390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5" name="Shape 1655"/>
        <p:cNvGrpSpPr/>
        <p:nvPr/>
      </p:nvGrpSpPr>
      <p:grpSpPr>
        <a:xfrm>
          <a:off x="0" y="0"/>
          <a:ext cx="0" cy="0"/>
          <a:chOff x="0" y="0"/>
          <a:chExt cx="0" cy="0"/>
        </a:xfrm>
      </p:grpSpPr>
      <p:sp>
        <p:nvSpPr>
          <p:cNvPr id="1656" name="Shape 1656"/>
          <p:cNvSpPr txBox="1"/>
          <p:nvPr>
            <p:ph idx="12" type="sldNum"/>
          </p:nvPr>
        </p:nvSpPr>
        <p:spPr>
          <a:xfrm>
            <a:off x="8579643" y="4872037"/>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657" name="Shape 1657"/>
          <p:cNvSpPr txBox="1"/>
          <p:nvPr/>
        </p:nvSpPr>
        <p:spPr>
          <a:xfrm>
            <a:off x="685800" y="514350"/>
            <a:ext cx="7467599" cy="555497"/>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lang="en" sz="2400" cap="none">
                <a:solidFill>
                  <a:schemeClr val="dk1"/>
                </a:solidFill>
                <a:latin typeface="Cambria"/>
                <a:ea typeface="Cambria"/>
                <a:cs typeface="Cambria"/>
                <a:sym typeface="Cambria"/>
              </a:rPr>
              <a:t>Value Strategy Overview</a:t>
            </a:r>
          </a:p>
        </p:txBody>
      </p:sp>
      <p:sp>
        <p:nvSpPr>
          <p:cNvPr id="1658" name="Shape 1658"/>
          <p:cNvSpPr txBox="1"/>
          <p:nvPr/>
        </p:nvSpPr>
        <p:spPr>
          <a:xfrm>
            <a:off x="685800" y="916257"/>
            <a:ext cx="5600700" cy="307181"/>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1200">
                <a:solidFill>
                  <a:srgbClr val="000000"/>
                </a:solidFill>
                <a:latin typeface="Cambria"/>
                <a:ea typeface="Cambria"/>
                <a:cs typeface="Cambria"/>
                <a:sym typeface="Cambria"/>
              </a:rPr>
              <a:t>To find stocks priced less than their intrinsic value</a:t>
            </a:r>
            <a:r>
              <a:rPr lang="en" sz="1200">
                <a:solidFill>
                  <a:srgbClr val="000000"/>
                </a:solidFill>
                <a:latin typeface="Cambria"/>
                <a:ea typeface="Cambria"/>
                <a:cs typeface="Cambria"/>
                <a:sym typeface="Cambria"/>
              </a:rPr>
              <a:t> </a:t>
            </a:r>
          </a:p>
        </p:txBody>
      </p:sp>
      <p:graphicFrame>
        <p:nvGraphicFramePr>
          <p:cNvPr id="1659" name="Shape 1659"/>
          <p:cNvGraphicFramePr/>
          <p:nvPr/>
        </p:nvGraphicFramePr>
        <p:xfrm>
          <a:off x="572675" y="1425578"/>
          <a:ext cx="3000000" cy="3000000"/>
        </p:xfrm>
        <a:graphic>
          <a:graphicData uri="http://schemas.openxmlformats.org/drawingml/2006/table">
            <a:tbl>
              <a:tblPr>
                <a:noFill/>
                <a:tableStyleId>{B22D6854-2507-48A4-8BB8-D34C36ED84D9}</a:tableStyleId>
              </a:tblPr>
              <a:tblGrid>
                <a:gridCol w="1258025"/>
                <a:gridCol w="2516150"/>
              </a:tblGrid>
              <a:tr h="441400">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BUY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6219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Price/Sales</a:t>
                      </a:r>
                    </a:p>
                  </a:txBody>
                  <a:tcPr marT="45725" marB="45725" marR="91450" marL="91450">
                    <a:lnT cap="flat" cmpd="sng" w="12700">
                      <a:solidFill>
                        <a:srgbClr val="436C3C"/>
                      </a:solidFill>
                      <a:prstDash val="solid"/>
                      <a:round/>
                      <a:headEnd len="med" w="med" type="none"/>
                      <a:tailEnd len="med" w="med" type="none"/>
                    </a:lnT>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&lt; Industry Average</a:t>
                      </a:r>
                    </a:p>
                  </a:txBody>
                  <a:tcPr marT="45725" marB="45725" marR="91450" marL="91450">
                    <a:lnT cap="flat" cmpd="sng" w="12700">
                      <a:solidFill>
                        <a:srgbClr val="436C3C"/>
                      </a:solidFill>
                      <a:prstDash val="solid"/>
                      <a:round/>
                      <a:headEnd len="med" w="med" type="none"/>
                      <a:tailEnd len="med" w="med" type="none"/>
                    </a:lnT>
                    <a:solidFill>
                      <a:srgbClr val="D8D8D8"/>
                    </a:solidFill>
                  </a:tcPr>
                </a:tc>
              </a:tr>
              <a:tr h="6219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Price/Book </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&lt; Industry Average</a:t>
                      </a:r>
                    </a:p>
                  </a:txBody>
                  <a:tcPr marT="45725" marB="45725" marR="91450" marL="91450">
                    <a:solidFill>
                      <a:srgbClr val="D8D8D8"/>
                    </a:solidFill>
                  </a:tcPr>
                </a:tc>
              </a:tr>
              <a:tr h="68162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Dividends</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&gt; Industry Average</a:t>
                      </a:r>
                    </a:p>
                  </a:txBody>
                  <a:tcPr marT="45725" marB="45725" marR="91450" marL="91450">
                    <a:solidFill>
                      <a:srgbClr val="D8D8D8"/>
                    </a:solidFill>
                  </a:tcPr>
                </a:tc>
              </a:tr>
              <a:tr h="3943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Free Cash Flow</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Positive</a:t>
                      </a:r>
                    </a:p>
                  </a:txBody>
                  <a:tcPr marT="45725" marB="45725" marR="91450" marL="91450">
                    <a:solidFill>
                      <a:srgbClr val="D8D8D8"/>
                    </a:solidFill>
                  </a:tcPr>
                </a:tc>
              </a:tr>
            </a:tbl>
          </a:graphicData>
        </a:graphic>
      </p:graphicFrame>
      <p:graphicFrame>
        <p:nvGraphicFramePr>
          <p:cNvPr id="1660" name="Shape 1660"/>
          <p:cNvGraphicFramePr/>
          <p:nvPr/>
        </p:nvGraphicFramePr>
        <p:xfrm>
          <a:off x="4718366" y="1417816"/>
          <a:ext cx="2999999" cy="3000000"/>
        </p:xfrm>
        <a:graphic>
          <a:graphicData uri="http://schemas.openxmlformats.org/drawingml/2006/table">
            <a:tbl>
              <a:tblPr>
                <a:noFill/>
                <a:tableStyleId>{B22D6854-2507-48A4-8BB8-D34C36ED84D9}</a:tableStyleId>
              </a:tblPr>
              <a:tblGrid>
                <a:gridCol w="1253775"/>
                <a:gridCol w="2507575"/>
              </a:tblGrid>
              <a:tr h="429050">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SELL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4664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Mergers or acquisitions</a:t>
                      </a:r>
                    </a:p>
                  </a:txBody>
                  <a:tcPr marT="45725" marB="45725" marR="91450" marL="91450">
                    <a:lnT cap="flat" cmpd="sng" w="12700">
                      <a:solidFill>
                        <a:srgbClr val="436C3C"/>
                      </a:solidFill>
                      <a:prstDash val="solid"/>
                      <a:round/>
                      <a:headEnd len="med" w="med" type="none"/>
                      <a:tailEnd len="med" w="med" type="none"/>
                    </a:lnT>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Any news in regards to M&amp;A activity</a:t>
                      </a:r>
                    </a:p>
                  </a:txBody>
                  <a:tcPr marT="45725" marB="45725" marR="91450" marL="91450">
                    <a:lnT cap="flat" cmpd="sng" w="12700">
                      <a:solidFill>
                        <a:srgbClr val="436C3C"/>
                      </a:solidFill>
                      <a:prstDash val="solid"/>
                      <a:round/>
                      <a:headEnd len="med" w="med" type="none"/>
                      <a:tailEnd len="med" w="med" type="none"/>
                    </a:lnT>
                    <a:solidFill>
                      <a:srgbClr val="D8D8D8"/>
                    </a:solidFill>
                  </a:tcPr>
                </a:tc>
              </a:tr>
              <a:tr h="4920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Earnings</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Significant restatement </a:t>
                      </a:r>
                    </a:p>
                  </a:txBody>
                  <a:tcPr marT="45725" marB="45725" marR="91450" marL="91450">
                    <a:solidFill>
                      <a:srgbClr val="D8D8D8"/>
                    </a:solidFill>
                  </a:tcPr>
                </a:tc>
              </a:tr>
              <a:tr h="4664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Executive Management</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Changes to management</a:t>
                      </a:r>
                    </a:p>
                  </a:txBody>
                  <a:tcPr marT="45725" marB="45725" marR="91450" marL="91450">
                    <a:solidFill>
                      <a:srgbClr val="D8D8D8"/>
                    </a:solidFill>
                  </a:tcPr>
                </a:tc>
              </a:tr>
              <a:tr h="4255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 Targets</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Exceeds initial price target</a:t>
                      </a:r>
                    </a:p>
                  </a:txBody>
                  <a:tcPr marT="45725" marB="45725" marR="91450" marL="91450">
                    <a:solidFill>
                      <a:srgbClr val="D8D8D8"/>
                    </a:solidFill>
                  </a:tcPr>
                </a:tc>
              </a:tr>
              <a:tr h="4920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a:t>
                      </a:r>
                    </a:p>
                  </a:txBody>
                  <a:tcPr marT="45725" marB="45725" marR="91450" marL="91450">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Trending downwards towards a stop loss  mark</a:t>
                      </a:r>
                    </a:p>
                  </a:txBody>
                  <a:tcPr marT="45725" marB="45725" marR="91450" marL="91450">
                    <a:solidFill>
                      <a:srgbClr val="D8D8D8"/>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4" name="Shape 1664"/>
        <p:cNvGrpSpPr/>
        <p:nvPr/>
      </p:nvGrpSpPr>
      <p:grpSpPr>
        <a:xfrm>
          <a:off x="0" y="0"/>
          <a:ext cx="0" cy="0"/>
          <a:chOff x="0" y="0"/>
          <a:chExt cx="0" cy="0"/>
        </a:xfrm>
      </p:grpSpPr>
      <p:sp>
        <p:nvSpPr>
          <p:cNvPr id="1665" name="Shape 1665"/>
          <p:cNvSpPr txBox="1"/>
          <p:nvPr>
            <p:ph idx="12" type="sldNum"/>
          </p:nvPr>
        </p:nvSpPr>
        <p:spPr>
          <a:xfrm>
            <a:off x="8572500" y="48577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666" name="Shape 1666"/>
          <p:cNvSpPr txBox="1"/>
          <p:nvPr>
            <p:ph type="title"/>
          </p:nvPr>
        </p:nvSpPr>
        <p:spPr>
          <a:xfrm>
            <a:off x="685800" y="514350"/>
            <a:ext cx="7467599" cy="555497"/>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2400" u="none" cap="none" strike="noStrike">
                <a:solidFill>
                  <a:schemeClr val="dk1"/>
                </a:solidFill>
                <a:latin typeface="Cambria"/>
                <a:ea typeface="Cambria"/>
                <a:cs typeface="Cambria"/>
                <a:sym typeface="Cambria"/>
              </a:rPr>
              <a:t>Value Strategy Overview</a:t>
            </a:r>
          </a:p>
        </p:txBody>
      </p:sp>
      <p:sp>
        <p:nvSpPr>
          <p:cNvPr id="1667" name="Shape 1667"/>
          <p:cNvSpPr txBox="1"/>
          <p:nvPr>
            <p:ph idx="1" type="body"/>
          </p:nvPr>
        </p:nvSpPr>
        <p:spPr>
          <a:xfrm>
            <a:off x="4856120" y="1736264"/>
            <a:ext cx="2983199" cy="2152799"/>
          </a:xfrm>
          <a:prstGeom prst="rect">
            <a:avLst/>
          </a:prstGeom>
          <a:noFill/>
          <a:ln>
            <a:noFill/>
          </a:ln>
        </p:spPr>
        <p:txBody>
          <a:bodyPr anchorCtr="0" anchor="t" bIns="34275" lIns="68575" rIns="68575" tIns="34275">
            <a:noAutofit/>
          </a:bodyPr>
          <a:lstStyle/>
          <a:p>
            <a:pPr indent="-330200" lvl="0" marL="342900" rtl="0">
              <a:lnSpc>
                <a:spcPct val="100000"/>
              </a:lnSpc>
              <a:spcBef>
                <a:spcPts val="0"/>
              </a:spcBef>
              <a:buClr>
                <a:schemeClr val="dk1"/>
              </a:buClr>
              <a:buSzPct val="100000"/>
              <a:buFont typeface="Cambria"/>
              <a:buAutoNum type="arabicPeriod"/>
            </a:pPr>
            <a:r>
              <a:rPr lang="en" sz="1400">
                <a:solidFill>
                  <a:schemeClr val="dk1"/>
                </a:solidFill>
                <a:latin typeface="Cambria"/>
                <a:ea typeface="Cambria"/>
                <a:cs typeface="Cambria"/>
                <a:sym typeface="Cambria"/>
              </a:rPr>
              <a:t>Ford Motor Company</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Comcast</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The PNC Financial Services Group, Inc.</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CVS Health Corporation</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Delta Airlines</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Stanley Black &amp; Decker</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Magna International</a:t>
            </a:r>
          </a:p>
          <a:p>
            <a:pPr indent="-330200" lvl="0" marL="342900" rtl="0">
              <a:lnSpc>
                <a:spcPct val="100000"/>
              </a:lnSpc>
              <a:spcBef>
                <a:spcPts val="300"/>
              </a:spcBef>
              <a:buClr>
                <a:schemeClr val="dk1"/>
              </a:buClr>
              <a:buSzPct val="100000"/>
              <a:buFont typeface="Cambria"/>
              <a:buAutoNum type="arabicPeriod"/>
            </a:pPr>
            <a:r>
              <a:rPr lang="en" sz="1400">
                <a:solidFill>
                  <a:schemeClr val="dk1"/>
                </a:solidFill>
                <a:latin typeface="Cambria"/>
                <a:ea typeface="Cambria"/>
                <a:cs typeface="Cambria"/>
                <a:sym typeface="Cambria"/>
              </a:rPr>
              <a:t>Dow Chemicals</a:t>
            </a:r>
          </a:p>
          <a:p>
            <a:pPr indent="-342900" lvl="0" marL="342900" marR="0" rtl="0" algn="l">
              <a:lnSpc>
                <a:spcPct val="110000"/>
              </a:lnSpc>
              <a:spcBef>
                <a:spcPts val="500"/>
              </a:spcBef>
              <a:buClr>
                <a:schemeClr val="dk1"/>
              </a:buClr>
              <a:buSzPct val="25000"/>
              <a:buFont typeface="Arial"/>
              <a:buNone/>
            </a:pPr>
            <a:r>
              <a:t/>
            </a:r>
            <a:endParaRPr b="0" i="0" sz="2400" u="none" cap="none" strike="noStrike">
              <a:solidFill>
                <a:schemeClr val="dk1"/>
              </a:solidFill>
              <a:latin typeface="Cambria"/>
              <a:ea typeface="Cambria"/>
              <a:cs typeface="Cambria"/>
              <a:sym typeface="Cambria"/>
            </a:endParaRPr>
          </a:p>
        </p:txBody>
      </p:sp>
      <p:sp>
        <p:nvSpPr>
          <p:cNvPr id="1668" name="Shape 1668"/>
          <p:cNvSpPr txBox="1"/>
          <p:nvPr/>
        </p:nvSpPr>
        <p:spPr>
          <a:xfrm>
            <a:off x="685800" y="1287666"/>
            <a:ext cx="3568700" cy="315422"/>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Stop Loss Criteria</a:t>
            </a:r>
          </a:p>
        </p:txBody>
      </p:sp>
      <p:sp>
        <p:nvSpPr>
          <p:cNvPr id="1669" name="Shape 1669"/>
          <p:cNvSpPr txBox="1"/>
          <p:nvPr/>
        </p:nvSpPr>
        <p:spPr>
          <a:xfrm>
            <a:off x="4739639" y="1287666"/>
            <a:ext cx="3568700" cy="315422"/>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Acquisitions</a:t>
            </a:r>
          </a:p>
        </p:txBody>
      </p:sp>
      <p:sp>
        <p:nvSpPr>
          <p:cNvPr id="1670" name="Shape 1670"/>
          <p:cNvSpPr txBox="1"/>
          <p:nvPr/>
        </p:nvSpPr>
        <p:spPr>
          <a:xfrm>
            <a:off x="685800" y="1854199"/>
            <a:ext cx="3810000" cy="1530900"/>
          </a:xfrm>
          <a:prstGeom prst="rect">
            <a:avLst/>
          </a:prstGeom>
          <a:noFill/>
          <a:ln>
            <a:noFill/>
          </a:ln>
        </p:spPr>
        <p:txBody>
          <a:bodyPr anchorCtr="0" anchor="t" bIns="34275" lIns="68575" rIns="68575" tIns="34275">
            <a:noAutofit/>
          </a:bodyPr>
          <a:lstStyle/>
          <a:p>
            <a:pPr lvl="0" rtl="0">
              <a:lnSpc>
                <a:spcPct val="150000"/>
              </a:lnSpc>
              <a:spcBef>
                <a:spcPts val="0"/>
              </a:spcBef>
              <a:buClr>
                <a:schemeClr val="dk1"/>
              </a:buClr>
              <a:buFont typeface="Arial"/>
              <a:buNone/>
            </a:pPr>
            <a:r>
              <a:rPr lang="en">
                <a:solidFill>
                  <a:schemeClr val="dk1"/>
                </a:solidFill>
                <a:latin typeface="Cambria"/>
                <a:ea typeface="Cambria"/>
                <a:cs typeface="Cambria"/>
                <a:sym typeface="Cambria"/>
              </a:rPr>
              <a:t>Given the overall economic uncertainty surrounding the new presidency and international markets, we did not employ any stop losses this semester.</a:t>
            </a:r>
            <a:r>
              <a:rPr lang="en" sz="1200">
                <a:solidFill>
                  <a:schemeClr val="dk1"/>
                </a:solidFill>
                <a:latin typeface="Cambria"/>
                <a:ea typeface="Cambria"/>
                <a:cs typeface="Cambria"/>
                <a:sym typeface="Cambria"/>
              </a:rPr>
              <a:t> </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4" name="Shape 1674"/>
        <p:cNvGrpSpPr/>
        <p:nvPr/>
      </p:nvGrpSpPr>
      <p:grpSpPr>
        <a:xfrm>
          <a:off x="0" y="0"/>
          <a:ext cx="0" cy="0"/>
          <a:chOff x="0" y="0"/>
          <a:chExt cx="0" cy="0"/>
        </a:xfrm>
      </p:grpSpPr>
      <p:sp>
        <p:nvSpPr>
          <p:cNvPr id="1675" name="Shape 1675"/>
          <p:cNvSpPr txBox="1"/>
          <p:nvPr>
            <p:ph idx="12" type="sldNum"/>
          </p:nvPr>
        </p:nvSpPr>
        <p:spPr>
          <a:xfrm>
            <a:off x="8615362" y="4893468"/>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676" name="Shape 1676"/>
          <p:cNvSpPr txBox="1"/>
          <p:nvPr/>
        </p:nvSpPr>
        <p:spPr>
          <a:xfrm>
            <a:off x="762000" y="672231"/>
            <a:ext cx="5600700" cy="5556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2400">
                <a:solidFill>
                  <a:srgbClr val="000000"/>
                </a:solidFill>
                <a:latin typeface="Cambria"/>
                <a:ea typeface="Cambria"/>
                <a:cs typeface="Cambria"/>
                <a:sym typeface="Cambria"/>
              </a:rPr>
              <a:t>Ford Motor Company</a:t>
            </a:r>
          </a:p>
        </p:txBody>
      </p:sp>
      <p:sp>
        <p:nvSpPr>
          <p:cNvPr id="1677" name="Shape 1677"/>
          <p:cNvSpPr txBox="1"/>
          <p:nvPr/>
        </p:nvSpPr>
        <p:spPr>
          <a:xfrm>
            <a:off x="554625" y="1134600"/>
            <a:ext cx="5510400" cy="307200"/>
          </a:xfrm>
          <a:prstGeom prst="rect">
            <a:avLst/>
          </a:prstGeom>
          <a:noFill/>
          <a:ln>
            <a:noFill/>
          </a:ln>
        </p:spPr>
        <p:txBody>
          <a:bodyPr anchorCtr="0" anchor="t" bIns="34275" lIns="68575" rIns="68575" tIns="34275">
            <a:noAutofit/>
          </a:bodyPr>
          <a:lstStyle/>
          <a:p>
            <a:pPr indent="0" lvl="0" marL="254000" marR="0" rtl="0" algn="l">
              <a:spcBef>
                <a:spcPts val="0"/>
              </a:spcBef>
              <a:buSzPct val="25000"/>
              <a:buNone/>
            </a:pPr>
            <a:r>
              <a:rPr b="1" lang="en" sz="1200">
                <a:solidFill>
                  <a:schemeClr val="dk1"/>
                </a:solidFill>
                <a:latin typeface="Cambria"/>
                <a:ea typeface="Cambria"/>
                <a:cs typeface="Cambria"/>
                <a:sym typeface="Cambria"/>
              </a:rPr>
              <a:t>Value Strategy Position Change </a:t>
            </a:r>
          </a:p>
        </p:txBody>
      </p:sp>
      <p:sp>
        <p:nvSpPr>
          <p:cNvPr id="1678" name="Shape 1678"/>
          <p:cNvSpPr txBox="1"/>
          <p:nvPr/>
        </p:nvSpPr>
        <p:spPr>
          <a:xfrm>
            <a:off x="762000" y="1614550"/>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800 Shares | $9,836.48</a:t>
            </a:r>
          </a:p>
        </p:txBody>
      </p:sp>
      <p:grpSp>
        <p:nvGrpSpPr>
          <p:cNvPr id="1679" name="Shape 1679"/>
          <p:cNvGrpSpPr/>
          <p:nvPr/>
        </p:nvGrpSpPr>
        <p:grpSpPr>
          <a:xfrm>
            <a:off x="5630524" y="1538350"/>
            <a:ext cx="3251538" cy="2995959"/>
            <a:chOff x="1161" y="123343"/>
            <a:chExt cx="4335385" cy="3994612"/>
          </a:xfrm>
        </p:grpSpPr>
        <p:sp>
          <p:nvSpPr>
            <p:cNvPr id="1680" name="Shape 1680"/>
            <p:cNvSpPr/>
            <p:nvPr/>
          </p:nvSpPr>
          <p:spPr>
            <a:xfrm>
              <a:off x="1161" y="123343"/>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81" name="Shape 1681"/>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682" name="Shape 1682"/>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83" name="Shape 1683"/>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684" name="Shape 1684"/>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85" name="Shape 1685"/>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F</a:t>
              </a:r>
            </a:p>
          </p:txBody>
        </p:sp>
        <p:sp>
          <p:nvSpPr>
            <p:cNvPr id="1686" name="Shape 1686"/>
            <p:cNvSpPr/>
            <p:nvPr/>
          </p:nvSpPr>
          <p:spPr>
            <a:xfrm>
              <a:off x="1161" y="942370"/>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87" name="Shape 1687"/>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Sales </a:t>
              </a:r>
            </a:p>
          </p:txBody>
        </p:sp>
        <p:sp>
          <p:nvSpPr>
            <p:cNvPr id="1688" name="Shape 1688"/>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89" name="Shape 1689"/>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0.5</a:t>
              </a:r>
            </a:p>
          </p:txBody>
        </p:sp>
        <p:sp>
          <p:nvSpPr>
            <p:cNvPr id="1690" name="Shape 1690"/>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91" name="Shape 1691"/>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0.3</a:t>
              </a:r>
            </a:p>
          </p:txBody>
        </p:sp>
        <p:sp>
          <p:nvSpPr>
            <p:cNvPr id="1692" name="Shape 1692"/>
            <p:cNvSpPr/>
            <p:nvPr/>
          </p:nvSpPr>
          <p:spPr>
            <a:xfrm>
              <a:off x="1161" y="1761399"/>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93" name="Shape 1693"/>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Book</a:t>
              </a:r>
            </a:p>
          </p:txBody>
        </p:sp>
        <p:sp>
          <p:nvSpPr>
            <p:cNvPr id="1694" name="Shape 1694"/>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95" name="Shape 1695"/>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2.2</a:t>
              </a:r>
            </a:p>
          </p:txBody>
        </p:sp>
        <p:sp>
          <p:nvSpPr>
            <p:cNvPr id="1696" name="Shape 1696"/>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97" name="Shape 1697"/>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1.60</a:t>
              </a:r>
            </a:p>
          </p:txBody>
        </p:sp>
        <p:sp>
          <p:nvSpPr>
            <p:cNvPr id="1698" name="Shape 1698"/>
            <p:cNvSpPr/>
            <p:nvPr/>
          </p:nvSpPr>
          <p:spPr>
            <a:xfrm>
              <a:off x="1161" y="2580425"/>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99" name="Shape 1699"/>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Dividend</a:t>
              </a:r>
              <a:r>
                <a:rPr lang="en" sz="1100">
                  <a:solidFill>
                    <a:schemeClr val="lt1"/>
                  </a:solidFill>
                  <a:latin typeface="Cambria"/>
                  <a:ea typeface="Cambria"/>
                  <a:cs typeface="Cambria"/>
                  <a:sym typeface="Cambria"/>
                </a:rPr>
                <a:t> Yield </a:t>
              </a:r>
            </a:p>
          </p:txBody>
        </p:sp>
        <p:sp>
          <p:nvSpPr>
            <p:cNvPr id="1700" name="Shape 1700"/>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01" name="Shape 1701"/>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4.50%</a:t>
              </a:r>
            </a:p>
          </p:txBody>
        </p:sp>
        <p:sp>
          <p:nvSpPr>
            <p:cNvPr id="1702" name="Shape 1702"/>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03" name="Shape 1703"/>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4.80%</a:t>
              </a:r>
            </a:p>
          </p:txBody>
        </p:sp>
        <p:sp>
          <p:nvSpPr>
            <p:cNvPr id="1704" name="Shape 1704"/>
            <p:cNvSpPr/>
            <p:nvPr/>
          </p:nvSpPr>
          <p:spPr>
            <a:xfrm>
              <a:off x="1161" y="3399455"/>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05" name="Shape 1705"/>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Positive Cash flow </a:t>
              </a:r>
            </a:p>
          </p:txBody>
        </p:sp>
        <p:sp>
          <p:nvSpPr>
            <p:cNvPr id="1706" name="Shape 1706"/>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07" name="Shape 1707"/>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708" name="Shape 1708"/>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09" name="Shape 1709"/>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$ 12.336 B</a:t>
              </a:r>
            </a:p>
          </p:txBody>
        </p:sp>
      </p:grpSp>
      <p:pic>
        <p:nvPicPr>
          <p:cNvPr id="1710" name="Shape 1710"/>
          <p:cNvPicPr preferRelativeResize="0"/>
          <p:nvPr/>
        </p:nvPicPr>
        <p:blipFill rotWithShape="1">
          <a:blip r:embed="rId3">
            <a:alphaModFix/>
          </a:blip>
          <a:srcRect b="0" l="0" r="0" t="0"/>
          <a:stretch/>
        </p:blipFill>
        <p:spPr>
          <a:xfrm>
            <a:off x="6065189" y="413862"/>
            <a:ext cx="2440200" cy="934500"/>
          </a:xfrm>
          <a:prstGeom prst="rect">
            <a:avLst/>
          </a:prstGeom>
          <a:noFill/>
          <a:ln>
            <a:noFill/>
          </a:ln>
        </p:spPr>
      </p:pic>
      <p:sp>
        <p:nvSpPr>
          <p:cNvPr id="1711" name="Shape 1711"/>
          <p:cNvSpPr txBox="1"/>
          <p:nvPr/>
        </p:nvSpPr>
        <p:spPr>
          <a:xfrm>
            <a:off x="762000" y="3765605"/>
            <a:ext cx="4089299" cy="623247"/>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“People working together as a lean, global enterprise to make people’s lives better through automotive and mobility leadership” -Vision Statement</a:t>
            </a:r>
          </a:p>
        </p:txBody>
      </p:sp>
      <p:sp>
        <p:nvSpPr>
          <p:cNvPr id="1712" name="Shape 1712"/>
          <p:cNvSpPr txBox="1"/>
          <p:nvPr/>
        </p:nvSpPr>
        <p:spPr>
          <a:xfrm>
            <a:off x="762000" y="2274621"/>
            <a:ext cx="4089299" cy="1361911"/>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Ford Motor Company, is a global automotive and mobility company. The Company's business includes designing, manufacturing, marketing, and servicing a line of Ford cars, trucks, and sport utility vehicles, as well as Lincoln luxury vehicles. The Company operates in four segments: Automotive, Financial Services, Ford Smart Mobility LLC, and Central Treasury Operations.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6" name="Shape 1716"/>
        <p:cNvGrpSpPr/>
        <p:nvPr/>
      </p:nvGrpSpPr>
      <p:grpSpPr>
        <a:xfrm>
          <a:off x="0" y="0"/>
          <a:ext cx="0" cy="0"/>
          <a:chOff x="0" y="0"/>
          <a:chExt cx="0" cy="0"/>
        </a:xfrm>
      </p:grpSpPr>
      <p:sp>
        <p:nvSpPr>
          <p:cNvPr id="1717" name="Shape 1717"/>
          <p:cNvSpPr txBox="1"/>
          <p:nvPr>
            <p:ph idx="12" type="sldNum"/>
          </p:nvPr>
        </p:nvSpPr>
        <p:spPr>
          <a:xfrm>
            <a:off x="8561579"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718" name="Shape 1718"/>
          <p:cNvSpPr txBox="1"/>
          <p:nvPr/>
        </p:nvSpPr>
        <p:spPr>
          <a:xfrm>
            <a:off x="762009" y="588076"/>
            <a:ext cx="7467600" cy="555600"/>
          </a:xfrm>
          <a:prstGeom prst="rect">
            <a:avLst/>
          </a:prstGeom>
          <a:noFill/>
          <a:ln>
            <a:noFill/>
          </a:ln>
        </p:spPr>
        <p:txBody>
          <a:bodyPr anchorCtr="0" anchor="t" bIns="68575" lIns="68575" rIns="68575" tIns="68575">
            <a:noAutofit/>
          </a:bodyPr>
          <a:lstStyle/>
          <a:p>
            <a:pPr indent="0" lvl="0" marL="0" marR="0" rtl="0" algn="l">
              <a:lnSpc>
                <a:spcPct val="90000"/>
              </a:lnSpc>
              <a:spcBef>
                <a:spcPts val="0"/>
              </a:spcBef>
              <a:spcAft>
                <a:spcPts val="0"/>
              </a:spcAft>
              <a:buClr>
                <a:srgbClr val="000000"/>
              </a:buClr>
              <a:buSzPct val="25000"/>
              <a:buFont typeface="Cambria"/>
              <a:buNone/>
            </a:pPr>
            <a:r>
              <a:rPr b="1" lang="en" sz="2400">
                <a:solidFill>
                  <a:srgbClr val="000000"/>
                </a:solidFill>
                <a:latin typeface="Cambria"/>
                <a:ea typeface="Cambria"/>
                <a:cs typeface="Cambria"/>
                <a:sym typeface="Cambria"/>
              </a:rPr>
              <a:t>Comcast Corporation | CMCSA</a:t>
            </a:r>
          </a:p>
        </p:txBody>
      </p:sp>
      <p:grpSp>
        <p:nvGrpSpPr>
          <p:cNvPr id="1719" name="Shape 1719"/>
          <p:cNvGrpSpPr/>
          <p:nvPr/>
        </p:nvGrpSpPr>
        <p:grpSpPr>
          <a:xfrm>
            <a:off x="5576741" y="1350196"/>
            <a:ext cx="3251538" cy="2995959"/>
            <a:chOff x="1161" y="123343"/>
            <a:chExt cx="4335385" cy="3994612"/>
          </a:xfrm>
        </p:grpSpPr>
        <p:sp>
          <p:nvSpPr>
            <p:cNvPr id="1720" name="Shape 1720"/>
            <p:cNvSpPr/>
            <p:nvPr/>
          </p:nvSpPr>
          <p:spPr>
            <a:xfrm>
              <a:off x="1161" y="123343"/>
              <a:ext cx="1796099" cy="718499"/>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21" name="Shape 1721"/>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Buy Criteria</a:t>
              </a:r>
            </a:p>
          </p:txBody>
        </p:sp>
        <p:sp>
          <p:nvSpPr>
            <p:cNvPr id="1722" name="Shape 1722"/>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23" name="Shape 1723"/>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Industry Average </a:t>
              </a:r>
            </a:p>
          </p:txBody>
        </p:sp>
        <p:sp>
          <p:nvSpPr>
            <p:cNvPr id="1724" name="Shape 1724"/>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25" name="Shape 1725"/>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CMCSA</a:t>
              </a:r>
            </a:p>
          </p:txBody>
        </p:sp>
        <p:sp>
          <p:nvSpPr>
            <p:cNvPr id="1726" name="Shape 1726"/>
            <p:cNvSpPr/>
            <p:nvPr/>
          </p:nvSpPr>
          <p:spPr>
            <a:xfrm>
              <a:off x="1161" y="942370"/>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27" name="Shape 1727"/>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Price/ Sales </a:t>
              </a:r>
            </a:p>
          </p:txBody>
        </p:sp>
        <p:sp>
          <p:nvSpPr>
            <p:cNvPr id="1728" name="Shape 1728"/>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29" name="Shape 1729"/>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lang="en" sz="900">
                  <a:solidFill>
                    <a:srgbClr val="000000"/>
                  </a:solidFill>
                  <a:latin typeface="Cambria"/>
                  <a:ea typeface="Cambria"/>
                  <a:cs typeface="Cambria"/>
                  <a:sym typeface="Cambria"/>
                </a:rPr>
                <a:t>2.4</a:t>
              </a:r>
            </a:p>
          </p:txBody>
        </p:sp>
        <p:sp>
          <p:nvSpPr>
            <p:cNvPr id="1730" name="Shape 1730"/>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31" name="Shape 1731"/>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lang="en" sz="900">
                  <a:solidFill>
                    <a:srgbClr val="000000"/>
                  </a:solidFill>
                  <a:latin typeface="Cambria"/>
                  <a:ea typeface="Cambria"/>
                  <a:cs typeface="Cambria"/>
                  <a:sym typeface="Cambria"/>
                </a:rPr>
                <a:t>1.1</a:t>
              </a:r>
            </a:p>
          </p:txBody>
        </p:sp>
        <p:sp>
          <p:nvSpPr>
            <p:cNvPr id="1732" name="Shape 1732"/>
            <p:cNvSpPr/>
            <p:nvPr/>
          </p:nvSpPr>
          <p:spPr>
            <a:xfrm>
              <a:off x="1161" y="1761399"/>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33" name="Shape 1733"/>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Price/ Book</a:t>
              </a:r>
            </a:p>
          </p:txBody>
        </p:sp>
        <p:sp>
          <p:nvSpPr>
            <p:cNvPr id="1734" name="Shape 1734"/>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35" name="Shape 1735"/>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lang="en" sz="900">
                  <a:solidFill>
                    <a:srgbClr val="000000"/>
                  </a:solidFill>
                  <a:latin typeface="Cambria"/>
                  <a:ea typeface="Cambria"/>
                  <a:cs typeface="Cambria"/>
                  <a:sym typeface="Cambria"/>
                </a:rPr>
                <a:t>23.7</a:t>
              </a:r>
            </a:p>
          </p:txBody>
        </p:sp>
        <p:sp>
          <p:nvSpPr>
            <p:cNvPr id="1736" name="Shape 1736"/>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37" name="Shape 1737"/>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lang="en" sz="900">
                  <a:solidFill>
                    <a:srgbClr val="000000"/>
                  </a:solidFill>
                  <a:latin typeface="Cambria"/>
                  <a:ea typeface="Cambria"/>
                  <a:cs typeface="Cambria"/>
                  <a:sym typeface="Cambria"/>
                </a:rPr>
                <a:t>1.7</a:t>
              </a:r>
            </a:p>
          </p:txBody>
        </p:sp>
        <p:sp>
          <p:nvSpPr>
            <p:cNvPr id="1738" name="Shape 1738"/>
            <p:cNvSpPr/>
            <p:nvPr/>
          </p:nvSpPr>
          <p:spPr>
            <a:xfrm>
              <a:off x="1161" y="2580425"/>
              <a:ext cx="1796099" cy="718499"/>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39" name="Shape 1739"/>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lang="en" sz="1100">
                  <a:solidFill>
                    <a:srgbClr val="FFFFFF"/>
                  </a:solidFill>
                  <a:latin typeface="Cambria"/>
                  <a:ea typeface="Cambria"/>
                  <a:cs typeface="Cambria"/>
                  <a:sym typeface="Cambria"/>
                </a:rPr>
                <a:t>Dividend</a:t>
              </a:r>
              <a:r>
                <a:rPr b="0" i="0" lang="en" sz="1100" u="none" cap="none" strike="noStrike">
                  <a:solidFill>
                    <a:srgbClr val="FFFFFF"/>
                  </a:solidFill>
                  <a:latin typeface="Cambria"/>
                  <a:ea typeface="Cambria"/>
                  <a:cs typeface="Cambria"/>
                  <a:sym typeface="Cambria"/>
                </a:rPr>
                <a:t> Yield </a:t>
              </a:r>
            </a:p>
          </p:txBody>
        </p:sp>
        <p:sp>
          <p:nvSpPr>
            <p:cNvPr id="1740" name="Shape 1740"/>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41" name="Shape 1741"/>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lang="en" sz="900">
                  <a:solidFill>
                    <a:srgbClr val="000000"/>
                  </a:solidFill>
                  <a:latin typeface="Cambria"/>
                  <a:ea typeface="Cambria"/>
                  <a:cs typeface="Cambria"/>
                  <a:sym typeface="Cambria"/>
                </a:rPr>
                <a:t>0.8</a:t>
              </a:r>
              <a:r>
                <a:rPr b="0" i="0" lang="en" sz="900" u="none" cap="none" strike="noStrike">
                  <a:solidFill>
                    <a:srgbClr val="000000"/>
                  </a:solidFill>
                  <a:latin typeface="Cambria"/>
                  <a:ea typeface="Cambria"/>
                  <a:cs typeface="Cambria"/>
                  <a:sym typeface="Cambria"/>
                </a:rPr>
                <a:t>%</a:t>
              </a:r>
            </a:p>
          </p:txBody>
        </p:sp>
        <p:sp>
          <p:nvSpPr>
            <p:cNvPr id="1742" name="Shape 1742"/>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43" name="Shape 1743"/>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lang="en" sz="900">
                  <a:solidFill>
                    <a:srgbClr val="000000"/>
                  </a:solidFill>
                  <a:latin typeface="Cambria"/>
                  <a:ea typeface="Cambria"/>
                  <a:cs typeface="Cambria"/>
                  <a:sym typeface="Cambria"/>
                </a:rPr>
                <a:t>1.5%</a:t>
              </a:r>
            </a:p>
          </p:txBody>
        </p:sp>
        <p:sp>
          <p:nvSpPr>
            <p:cNvPr id="1744" name="Shape 1744"/>
            <p:cNvSpPr/>
            <p:nvPr/>
          </p:nvSpPr>
          <p:spPr>
            <a:xfrm>
              <a:off x="1161" y="3399455"/>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45" name="Shape 1745"/>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spcAft>
                  <a:spcPts val="0"/>
                </a:spcAft>
                <a:buClr>
                  <a:srgbClr val="FFFFFF"/>
                </a:buClr>
                <a:buSzPct val="25000"/>
                <a:buFont typeface="Cambria"/>
                <a:buNone/>
              </a:pPr>
              <a:r>
                <a:rPr b="0" i="0" lang="en" sz="1000" u="none" cap="none" strike="noStrike">
                  <a:solidFill>
                    <a:srgbClr val="FFFFFF"/>
                  </a:solidFill>
                  <a:latin typeface="Cambria"/>
                  <a:ea typeface="Cambria"/>
                  <a:cs typeface="Cambria"/>
                  <a:sym typeface="Cambria"/>
                </a:rPr>
                <a:t>Positive Cash flow </a:t>
              </a:r>
            </a:p>
          </p:txBody>
        </p:sp>
        <p:sp>
          <p:nvSpPr>
            <p:cNvPr id="1746" name="Shape 1746"/>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47" name="Shape 1747"/>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a:t>
              </a:r>
            </a:p>
          </p:txBody>
        </p:sp>
        <p:sp>
          <p:nvSpPr>
            <p:cNvPr id="1748" name="Shape 1748"/>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749" name="Shape 1749"/>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a:t>
              </a:r>
              <a:r>
                <a:rPr b="1" lang="en" sz="900">
                  <a:solidFill>
                    <a:srgbClr val="000000"/>
                  </a:solidFill>
                  <a:latin typeface="Cambria"/>
                  <a:ea typeface="Cambria"/>
                  <a:cs typeface="Cambria"/>
                  <a:sym typeface="Cambria"/>
                </a:rPr>
                <a:t>8.4</a:t>
              </a:r>
              <a:r>
                <a:rPr b="1" i="0" lang="en" sz="900" u="none" cap="none" strike="noStrike">
                  <a:solidFill>
                    <a:srgbClr val="000000"/>
                  </a:solidFill>
                  <a:latin typeface="Cambria"/>
                  <a:ea typeface="Cambria"/>
                  <a:cs typeface="Cambria"/>
                  <a:sym typeface="Cambria"/>
                </a:rPr>
                <a:t> B</a:t>
              </a:r>
            </a:p>
          </p:txBody>
        </p:sp>
      </p:grpSp>
      <p:sp>
        <p:nvSpPr>
          <p:cNvPr id="1750" name="Shape 1750"/>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400 Shares | $15,056</a:t>
            </a:r>
          </a:p>
        </p:txBody>
      </p:sp>
      <p:sp>
        <p:nvSpPr>
          <p:cNvPr id="1751" name="Shape 1751"/>
          <p:cNvSpPr txBox="1"/>
          <p:nvPr/>
        </p:nvSpPr>
        <p:spPr>
          <a:xfrm>
            <a:off x="833676" y="2388607"/>
            <a:ext cx="4143000" cy="2443799"/>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buSzPct val="25000"/>
              <a:buNone/>
            </a:pPr>
            <a:r>
              <a:rPr lang="en" sz="1200">
                <a:solidFill>
                  <a:srgbClr val="000000"/>
                </a:solidFill>
                <a:latin typeface="Cambria"/>
                <a:ea typeface="Cambria"/>
                <a:cs typeface="Cambria"/>
                <a:sym typeface="Cambria"/>
              </a:rPr>
              <a:t>Comcast is a global media and technology company headquartered in Philadelphia, Pennsylvania. Comcast operates under two primary businesses, Comcast Cable and NBCUniversal. Comcast Cable is one of the nations largest video, high-speed internet and phone services to residential customers and businesses. NBCUniversal operates news, entertainment, sports cable networks, NBC networks, television production operations, television station groups and Universal Studios. </a:t>
            </a: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p:txBody>
      </p:sp>
      <p:sp>
        <p:nvSpPr>
          <p:cNvPr id="1752" name="Shape 1752"/>
          <p:cNvSpPr txBox="1"/>
          <p:nvPr/>
        </p:nvSpPr>
        <p:spPr>
          <a:xfrm>
            <a:off x="762000" y="1152758"/>
            <a:ext cx="5600700" cy="2724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Value Strategy Position Change</a:t>
            </a:r>
          </a:p>
        </p:txBody>
      </p:sp>
      <p:pic>
        <p:nvPicPr>
          <p:cNvPr id="1753" name="Shape 1753"/>
          <p:cNvPicPr preferRelativeResize="0"/>
          <p:nvPr/>
        </p:nvPicPr>
        <p:blipFill rotWithShape="1">
          <a:blip r:embed="rId3">
            <a:alphaModFix/>
          </a:blip>
          <a:srcRect b="0" l="0" r="0" t="0"/>
          <a:stretch/>
        </p:blipFill>
        <p:spPr>
          <a:xfrm>
            <a:off x="6211216" y="274428"/>
            <a:ext cx="2105100" cy="1182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7" name="Shape 1757"/>
        <p:cNvGrpSpPr/>
        <p:nvPr/>
      </p:nvGrpSpPr>
      <p:grpSpPr>
        <a:xfrm>
          <a:off x="0" y="0"/>
          <a:ext cx="0" cy="0"/>
          <a:chOff x="0" y="0"/>
          <a:chExt cx="0" cy="0"/>
        </a:xfrm>
      </p:grpSpPr>
      <p:sp>
        <p:nvSpPr>
          <p:cNvPr id="1758" name="Shape 1758"/>
          <p:cNvSpPr txBox="1"/>
          <p:nvPr>
            <p:ph idx="12" type="sldNum"/>
          </p:nvPr>
        </p:nvSpPr>
        <p:spPr>
          <a:xfrm>
            <a:off x="8561579"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759" name="Shape 1759"/>
          <p:cNvSpPr txBox="1"/>
          <p:nvPr/>
        </p:nvSpPr>
        <p:spPr>
          <a:xfrm>
            <a:off x="670950" y="406256"/>
            <a:ext cx="5600700" cy="5556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2400">
                <a:solidFill>
                  <a:schemeClr val="dk1"/>
                </a:solidFill>
                <a:latin typeface="Cambria"/>
                <a:ea typeface="Cambria"/>
                <a:cs typeface="Cambria"/>
                <a:sym typeface="Cambria"/>
              </a:rPr>
              <a:t>The PNC Financial Services Group, Inc.</a:t>
            </a:r>
          </a:p>
        </p:txBody>
      </p:sp>
      <p:sp>
        <p:nvSpPr>
          <p:cNvPr id="1760" name="Shape 1760"/>
          <p:cNvSpPr txBox="1"/>
          <p:nvPr/>
        </p:nvSpPr>
        <p:spPr>
          <a:xfrm>
            <a:off x="446508" y="853313"/>
            <a:ext cx="5600700" cy="307200"/>
          </a:xfrm>
          <a:prstGeom prst="rect">
            <a:avLst/>
          </a:prstGeom>
          <a:noFill/>
          <a:ln>
            <a:noFill/>
          </a:ln>
        </p:spPr>
        <p:txBody>
          <a:bodyPr anchorCtr="0" anchor="t" bIns="34275" lIns="68575" rIns="68575" tIns="34275">
            <a:noAutofit/>
          </a:bodyPr>
          <a:lstStyle/>
          <a:p>
            <a:pPr indent="0" lvl="0" marL="254000" marR="0" rtl="0" algn="l">
              <a:spcBef>
                <a:spcPts val="0"/>
              </a:spcBef>
              <a:buSzPct val="25000"/>
              <a:buNone/>
            </a:pPr>
            <a:r>
              <a:rPr b="1" lang="en" sz="1200">
                <a:solidFill>
                  <a:schemeClr val="dk1"/>
                </a:solidFill>
                <a:latin typeface="Cambria"/>
                <a:ea typeface="Cambria"/>
                <a:cs typeface="Cambria"/>
                <a:sym typeface="Cambria"/>
              </a:rPr>
              <a:t>Value Strategy Position Change </a:t>
            </a:r>
          </a:p>
          <a:p>
            <a:pPr indent="0" lvl="0" marL="254000" marR="0" rtl="0" algn="l">
              <a:spcBef>
                <a:spcPts val="0"/>
              </a:spcBef>
              <a:buNone/>
            </a:pPr>
            <a:r>
              <a:t/>
            </a:r>
            <a:endParaRPr b="1" sz="1200">
              <a:solidFill>
                <a:schemeClr val="dk1"/>
              </a:solidFill>
              <a:latin typeface="Cambria"/>
              <a:ea typeface="Cambria"/>
              <a:cs typeface="Cambria"/>
              <a:sym typeface="Cambria"/>
            </a:endParaRPr>
          </a:p>
        </p:txBody>
      </p:sp>
      <p:sp>
        <p:nvSpPr>
          <p:cNvPr id="1761" name="Shape 1761"/>
          <p:cNvSpPr txBox="1"/>
          <p:nvPr/>
        </p:nvSpPr>
        <p:spPr>
          <a:xfrm>
            <a:off x="670958" y="1160512"/>
            <a:ext cx="4089300" cy="531000"/>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165 Shares | $19,798.93</a:t>
            </a:r>
          </a:p>
        </p:txBody>
      </p:sp>
      <p:grpSp>
        <p:nvGrpSpPr>
          <p:cNvPr id="1762" name="Shape 1762"/>
          <p:cNvGrpSpPr/>
          <p:nvPr/>
        </p:nvGrpSpPr>
        <p:grpSpPr>
          <a:xfrm>
            <a:off x="5500541" y="1616688"/>
            <a:ext cx="3251538" cy="2995959"/>
            <a:chOff x="1161" y="123343"/>
            <a:chExt cx="4335385" cy="3994612"/>
          </a:xfrm>
        </p:grpSpPr>
        <p:sp>
          <p:nvSpPr>
            <p:cNvPr id="1763" name="Shape 1763"/>
            <p:cNvSpPr/>
            <p:nvPr/>
          </p:nvSpPr>
          <p:spPr>
            <a:xfrm>
              <a:off x="1161" y="123343"/>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64" name="Shape 1764"/>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765" name="Shape 1765"/>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66" name="Shape 1766"/>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767" name="Shape 1767"/>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68" name="Shape 1768"/>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PNC</a:t>
              </a:r>
            </a:p>
          </p:txBody>
        </p:sp>
        <p:sp>
          <p:nvSpPr>
            <p:cNvPr id="1769" name="Shape 1769"/>
            <p:cNvSpPr/>
            <p:nvPr/>
          </p:nvSpPr>
          <p:spPr>
            <a:xfrm>
              <a:off x="1161" y="942370"/>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70" name="Shape 1770"/>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Sales </a:t>
              </a:r>
            </a:p>
          </p:txBody>
        </p:sp>
        <p:sp>
          <p:nvSpPr>
            <p:cNvPr id="1771" name="Shape 1771"/>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72" name="Shape 1772"/>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4.30</a:t>
              </a:r>
            </a:p>
          </p:txBody>
        </p:sp>
        <p:sp>
          <p:nvSpPr>
            <p:cNvPr id="1773" name="Shape 1773"/>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74" name="Shape 1774"/>
            <p:cNvSpPr txBox="1"/>
            <p:nvPr/>
          </p:nvSpPr>
          <p:spPr>
            <a:xfrm>
              <a:off x="3144000" y="1003437"/>
              <a:ext cx="894598" cy="596399"/>
            </a:xfrm>
            <a:prstGeom prst="rect">
              <a:avLst/>
            </a:prstGeom>
            <a:solidFill>
              <a:srgbClr val="D2D2D2"/>
            </a:solid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4.00</a:t>
              </a:r>
            </a:p>
          </p:txBody>
        </p:sp>
        <p:sp>
          <p:nvSpPr>
            <p:cNvPr id="1775" name="Shape 1775"/>
            <p:cNvSpPr/>
            <p:nvPr/>
          </p:nvSpPr>
          <p:spPr>
            <a:xfrm>
              <a:off x="1161" y="1761399"/>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76" name="Shape 1776"/>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Book</a:t>
              </a:r>
            </a:p>
          </p:txBody>
        </p:sp>
        <p:sp>
          <p:nvSpPr>
            <p:cNvPr id="1777" name="Shape 1777"/>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78" name="Shape 1778"/>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1.70</a:t>
              </a:r>
            </a:p>
          </p:txBody>
        </p:sp>
        <p:sp>
          <p:nvSpPr>
            <p:cNvPr id="1779" name="Shape 1779"/>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80" name="Shape 1780"/>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1.30</a:t>
              </a:r>
            </a:p>
          </p:txBody>
        </p:sp>
        <p:sp>
          <p:nvSpPr>
            <p:cNvPr id="1781" name="Shape 1781"/>
            <p:cNvSpPr/>
            <p:nvPr/>
          </p:nvSpPr>
          <p:spPr>
            <a:xfrm>
              <a:off x="1161" y="2580425"/>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82" name="Shape 1782"/>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Dividend</a:t>
              </a:r>
              <a:r>
                <a:rPr lang="en" sz="1100">
                  <a:solidFill>
                    <a:schemeClr val="lt1"/>
                  </a:solidFill>
                  <a:latin typeface="Cambria"/>
                  <a:ea typeface="Cambria"/>
                  <a:cs typeface="Cambria"/>
                  <a:sym typeface="Cambria"/>
                </a:rPr>
                <a:t> Yield </a:t>
              </a:r>
            </a:p>
          </p:txBody>
        </p:sp>
        <p:sp>
          <p:nvSpPr>
            <p:cNvPr id="1783" name="Shape 1783"/>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84" name="Shape 1784"/>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1.70%</a:t>
              </a:r>
            </a:p>
          </p:txBody>
        </p:sp>
        <p:sp>
          <p:nvSpPr>
            <p:cNvPr id="1785" name="Shape 1785"/>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86" name="Shape 1786"/>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1.80%</a:t>
              </a:r>
            </a:p>
          </p:txBody>
        </p:sp>
        <p:sp>
          <p:nvSpPr>
            <p:cNvPr id="1787" name="Shape 1787"/>
            <p:cNvSpPr/>
            <p:nvPr/>
          </p:nvSpPr>
          <p:spPr>
            <a:xfrm>
              <a:off x="1161" y="3399455"/>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88" name="Shape 1788"/>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Positive Cash flow </a:t>
              </a:r>
            </a:p>
          </p:txBody>
        </p:sp>
        <p:sp>
          <p:nvSpPr>
            <p:cNvPr id="1789" name="Shape 1789"/>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90" name="Shape 1790"/>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791" name="Shape 1791"/>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92" name="Shape 1792"/>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$7.95 B</a:t>
              </a:r>
            </a:p>
          </p:txBody>
        </p:sp>
      </p:grpSp>
      <p:pic>
        <p:nvPicPr>
          <p:cNvPr id="1793" name="Shape 1793"/>
          <p:cNvPicPr preferRelativeResize="0"/>
          <p:nvPr/>
        </p:nvPicPr>
        <p:blipFill rotWithShape="1">
          <a:blip r:embed="rId3">
            <a:alphaModFix/>
          </a:blip>
          <a:srcRect b="0" l="0" r="0" t="0"/>
          <a:stretch/>
        </p:blipFill>
        <p:spPr>
          <a:xfrm>
            <a:off x="6001600" y="753799"/>
            <a:ext cx="2567399" cy="802200"/>
          </a:xfrm>
          <a:prstGeom prst="rect">
            <a:avLst/>
          </a:prstGeom>
          <a:noFill/>
          <a:ln>
            <a:noFill/>
          </a:ln>
        </p:spPr>
      </p:pic>
      <p:sp>
        <p:nvSpPr>
          <p:cNvPr id="1794" name="Shape 1794"/>
          <p:cNvSpPr txBox="1"/>
          <p:nvPr/>
        </p:nvSpPr>
        <p:spPr>
          <a:xfrm>
            <a:off x="656103" y="3535247"/>
            <a:ext cx="4356600" cy="11772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“PNC has long demonstrated a commitment to integrity and corporate responsibility, and its commitment has only deepened as it has grown into one of the leading financial services companies in the country.  PNC employees are responsible for living the company’s seven values, which inform how we conduct business.” -Mission Statement</a:t>
            </a:r>
          </a:p>
        </p:txBody>
      </p:sp>
      <p:sp>
        <p:nvSpPr>
          <p:cNvPr id="1795" name="Shape 1795"/>
          <p:cNvSpPr txBox="1"/>
          <p:nvPr/>
        </p:nvSpPr>
        <p:spPr>
          <a:xfrm>
            <a:off x="656116" y="1776178"/>
            <a:ext cx="4356600" cy="1546499"/>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The PNC Financial Services Group, Inc., is a diversified financial services company. The Company has businesses engaged in retail banking, corporate and institutional banking, asset management and residential mortgage banking, providing its products and services nationally. The Company operates through six segments: Retail Banking, Corporate &amp; Institutional Banking, Asset Management Group, Residential Mortgage Banking, BlackRock and Non-Strategic Assets Portfolio.</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9" name="Shape 1799"/>
        <p:cNvGrpSpPr/>
        <p:nvPr/>
      </p:nvGrpSpPr>
      <p:grpSpPr>
        <a:xfrm>
          <a:off x="0" y="0"/>
          <a:ext cx="0" cy="0"/>
          <a:chOff x="0" y="0"/>
          <a:chExt cx="0" cy="0"/>
        </a:xfrm>
      </p:grpSpPr>
      <p:sp>
        <p:nvSpPr>
          <p:cNvPr id="1800" name="Shape 1800"/>
          <p:cNvSpPr txBox="1"/>
          <p:nvPr>
            <p:ph idx="12" type="sldNum"/>
          </p:nvPr>
        </p:nvSpPr>
        <p:spPr>
          <a:xfrm>
            <a:off x="8561579" y="4864893"/>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801" name="Shape 1801"/>
          <p:cNvSpPr txBox="1"/>
          <p:nvPr/>
        </p:nvSpPr>
        <p:spPr>
          <a:xfrm>
            <a:off x="726634" y="535926"/>
            <a:ext cx="7467600" cy="555600"/>
          </a:xfrm>
          <a:prstGeom prst="rect">
            <a:avLst/>
          </a:prstGeom>
          <a:noFill/>
          <a:ln>
            <a:noFill/>
          </a:ln>
        </p:spPr>
        <p:txBody>
          <a:bodyPr anchorCtr="0" anchor="t" bIns="68575" lIns="68575" rIns="68575" tIns="68575">
            <a:noAutofit/>
          </a:bodyPr>
          <a:lstStyle/>
          <a:p>
            <a:pPr indent="0" lvl="0" marL="0" marR="0" rtl="0" algn="l">
              <a:lnSpc>
                <a:spcPct val="90000"/>
              </a:lnSpc>
              <a:spcBef>
                <a:spcPts val="0"/>
              </a:spcBef>
              <a:spcAft>
                <a:spcPts val="0"/>
              </a:spcAft>
              <a:buClr>
                <a:srgbClr val="000000"/>
              </a:buClr>
              <a:buSzPct val="25000"/>
              <a:buFont typeface="Cambria"/>
              <a:buNone/>
            </a:pPr>
            <a:r>
              <a:rPr b="1" lang="en" sz="2400">
                <a:solidFill>
                  <a:srgbClr val="000000"/>
                </a:solidFill>
                <a:latin typeface="Cambria"/>
                <a:ea typeface="Cambria"/>
                <a:cs typeface="Cambria"/>
                <a:sym typeface="Cambria"/>
              </a:rPr>
              <a:t>CVS Health Corp | CVS</a:t>
            </a:r>
          </a:p>
        </p:txBody>
      </p:sp>
      <p:grpSp>
        <p:nvGrpSpPr>
          <p:cNvPr id="1802" name="Shape 1802"/>
          <p:cNvGrpSpPr/>
          <p:nvPr/>
        </p:nvGrpSpPr>
        <p:grpSpPr>
          <a:xfrm>
            <a:off x="5652941" y="1467521"/>
            <a:ext cx="3251538" cy="2995959"/>
            <a:chOff x="1161" y="123343"/>
            <a:chExt cx="4335385" cy="3994612"/>
          </a:xfrm>
        </p:grpSpPr>
        <p:sp>
          <p:nvSpPr>
            <p:cNvPr id="1803" name="Shape 1803"/>
            <p:cNvSpPr/>
            <p:nvPr/>
          </p:nvSpPr>
          <p:spPr>
            <a:xfrm>
              <a:off x="1161" y="123343"/>
              <a:ext cx="1796099" cy="718499"/>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04" name="Shape 1804"/>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Buy Criteria</a:t>
              </a:r>
            </a:p>
          </p:txBody>
        </p:sp>
        <p:sp>
          <p:nvSpPr>
            <p:cNvPr id="1805" name="Shape 1805"/>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06" name="Shape 1806"/>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Industry Average </a:t>
              </a:r>
            </a:p>
          </p:txBody>
        </p:sp>
        <p:sp>
          <p:nvSpPr>
            <p:cNvPr id="1807" name="Shape 1807"/>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08" name="Shape 1808"/>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CVS</a:t>
              </a:r>
            </a:p>
          </p:txBody>
        </p:sp>
        <p:sp>
          <p:nvSpPr>
            <p:cNvPr id="1809" name="Shape 1809"/>
            <p:cNvSpPr/>
            <p:nvPr/>
          </p:nvSpPr>
          <p:spPr>
            <a:xfrm>
              <a:off x="1161" y="942370"/>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10" name="Shape 1810"/>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Price/ Sales </a:t>
              </a:r>
            </a:p>
          </p:txBody>
        </p:sp>
        <p:sp>
          <p:nvSpPr>
            <p:cNvPr id="1811" name="Shape 1811"/>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12" name="Shape 1812"/>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lang="en" sz="900">
                  <a:solidFill>
                    <a:srgbClr val="000000"/>
                  </a:solidFill>
                  <a:latin typeface="Cambria"/>
                  <a:ea typeface="Cambria"/>
                  <a:cs typeface="Cambria"/>
                  <a:sym typeface="Cambria"/>
                </a:rPr>
                <a:t>0.6</a:t>
              </a:r>
            </a:p>
          </p:txBody>
        </p:sp>
        <p:sp>
          <p:nvSpPr>
            <p:cNvPr id="1813" name="Shape 1813"/>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14" name="Shape 1814"/>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lang="en" sz="900">
                  <a:solidFill>
                    <a:srgbClr val="000000"/>
                  </a:solidFill>
                  <a:latin typeface="Cambria"/>
                  <a:ea typeface="Cambria"/>
                  <a:cs typeface="Cambria"/>
                  <a:sym typeface="Cambria"/>
                </a:rPr>
                <a:t>0.5</a:t>
              </a:r>
            </a:p>
          </p:txBody>
        </p:sp>
        <p:sp>
          <p:nvSpPr>
            <p:cNvPr id="1815" name="Shape 1815"/>
            <p:cNvSpPr/>
            <p:nvPr/>
          </p:nvSpPr>
          <p:spPr>
            <a:xfrm>
              <a:off x="1161" y="1761399"/>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16" name="Shape 1816"/>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Price/ Book</a:t>
              </a:r>
            </a:p>
          </p:txBody>
        </p:sp>
        <p:sp>
          <p:nvSpPr>
            <p:cNvPr id="1817" name="Shape 1817"/>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18" name="Shape 1818"/>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lang="en" sz="900">
                  <a:solidFill>
                    <a:srgbClr val="000000"/>
                  </a:solidFill>
                  <a:latin typeface="Cambria"/>
                  <a:ea typeface="Cambria"/>
                  <a:cs typeface="Cambria"/>
                  <a:sym typeface="Cambria"/>
                </a:rPr>
                <a:t>2.8</a:t>
              </a:r>
            </a:p>
          </p:txBody>
        </p:sp>
        <p:sp>
          <p:nvSpPr>
            <p:cNvPr id="1819" name="Shape 1819"/>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20" name="Shape 1820"/>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2.2</a:t>
              </a:r>
            </a:p>
          </p:txBody>
        </p:sp>
        <p:sp>
          <p:nvSpPr>
            <p:cNvPr id="1821" name="Shape 1821"/>
            <p:cNvSpPr/>
            <p:nvPr/>
          </p:nvSpPr>
          <p:spPr>
            <a:xfrm>
              <a:off x="1161" y="2580425"/>
              <a:ext cx="1796099" cy="718499"/>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22" name="Shape 1822"/>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lang="en" sz="1100">
                  <a:solidFill>
                    <a:srgbClr val="FFFFFF"/>
                  </a:solidFill>
                  <a:latin typeface="Cambria"/>
                  <a:ea typeface="Cambria"/>
                  <a:cs typeface="Cambria"/>
                  <a:sym typeface="Cambria"/>
                </a:rPr>
                <a:t>Dividend</a:t>
              </a:r>
              <a:r>
                <a:rPr b="0" i="0" lang="en" sz="1100" u="none" cap="none" strike="noStrike">
                  <a:solidFill>
                    <a:srgbClr val="FFFFFF"/>
                  </a:solidFill>
                  <a:latin typeface="Cambria"/>
                  <a:ea typeface="Cambria"/>
                  <a:cs typeface="Cambria"/>
                  <a:sym typeface="Cambria"/>
                </a:rPr>
                <a:t> Yield </a:t>
              </a:r>
            </a:p>
          </p:txBody>
        </p:sp>
        <p:sp>
          <p:nvSpPr>
            <p:cNvPr id="1823" name="Shape 1823"/>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24" name="Shape 1824"/>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a:t>
              </a:r>
            </a:p>
          </p:txBody>
        </p:sp>
        <p:sp>
          <p:nvSpPr>
            <p:cNvPr id="1825" name="Shape 1825"/>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26" name="Shape 1826"/>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lang="en" sz="900">
                  <a:solidFill>
                    <a:srgbClr val="000000"/>
                  </a:solidFill>
                  <a:latin typeface="Cambria"/>
                  <a:ea typeface="Cambria"/>
                  <a:cs typeface="Cambria"/>
                  <a:sym typeface="Cambria"/>
                </a:rPr>
                <a:t>2.2%</a:t>
              </a:r>
            </a:p>
          </p:txBody>
        </p:sp>
        <p:sp>
          <p:nvSpPr>
            <p:cNvPr id="1827" name="Shape 1827"/>
            <p:cNvSpPr/>
            <p:nvPr/>
          </p:nvSpPr>
          <p:spPr>
            <a:xfrm>
              <a:off x="1161" y="3399455"/>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28" name="Shape 1828"/>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spcAft>
                  <a:spcPts val="0"/>
                </a:spcAft>
                <a:buClr>
                  <a:srgbClr val="FFFFFF"/>
                </a:buClr>
                <a:buSzPct val="25000"/>
                <a:buFont typeface="Cambria"/>
                <a:buNone/>
              </a:pPr>
              <a:r>
                <a:rPr b="0" i="0" lang="en" sz="1000" u="none" cap="none" strike="noStrike">
                  <a:solidFill>
                    <a:srgbClr val="FFFFFF"/>
                  </a:solidFill>
                  <a:latin typeface="Cambria"/>
                  <a:ea typeface="Cambria"/>
                  <a:cs typeface="Cambria"/>
                  <a:sym typeface="Cambria"/>
                </a:rPr>
                <a:t>Positive Cash flow </a:t>
              </a:r>
            </a:p>
          </p:txBody>
        </p:sp>
        <p:sp>
          <p:nvSpPr>
            <p:cNvPr id="1829" name="Shape 1829"/>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30" name="Shape 1830"/>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a:t>
              </a:r>
            </a:p>
          </p:txBody>
        </p:sp>
        <p:sp>
          <p:nvSpPr>
            <p:cNvPr id="1831" name="Shape 1831"/>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832" name="Shape 1832"/>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a:t>
              </a:r>
              <a:r>
                <a:rPr b="1" lang="en" sz="900">
                  <a:solidFill>
                    <a:srgbClr val="000000"/>
                  </a:solidFill>
                  <a:latin typeface="Cambria"/>
                  <a:ea typeface="Cambria"/>
                  <a:cs typeface="Cambria"/>
                  <a:sym typeface="Cambria"/>
                </a:rPr>
                <a:t>7.85</a:t>
              </a:r>
              <a:r>
                <a:rPr b="1" i="0" lang="en" sz="900" u="none" cap="none" strike="noStrike">
                  <a:solidFill>
                    <a:srgbClr val="000000"/>
                  </a:solidFill>
                  <a:latin typeface="Cambria"/>
                  <a:ea typeface="Cambria"/>
                  <a:cs typeface="Cambria"/>
                  <a:sym typeface="Cambria"/>
                </a:rPr>
                <a:t> B</a:t>
              </a:r>
            </a:p>
          </p:txBody>
        </p:sp>
      </p:grpSp>
      <p:sp>
        <p:nvSpPr>
          <p:cNvPr id="1833" name="Shape 1833"/>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190 Shares | $14,895</a:t>
            </a:r>
          </a:p>
        </p:txBody>
      </p:sp>
      <p:sp>
        <p:nvSpPr>
          <p:cNvPr id="1834" name="Shape 1834"/>
          <p:cNvSpPr txBox="1"/>
          <p:nvPr/>
        </p:nvSpPr>
        <p:spPr>
          <a:xfrm>
            <a:off x="605076" y="2160007"/>
            <a:ext cx="4143000" cy="2443799"/>
          </a:xfrm>
          <a:prstGeom prst="rect">
            <a:avLst/>
          </a:prstGeom>
          <a:noFill/>
          <a:ln>
            <a:noFill/>
          </a:ln>
        </p:spPr>
        <p:txBody>
          <a:bodyPr anchorCtr="0" anchor="ctr" bIns="91425" lIns="91425" rIns="91425" tIns="91425">
            <a:noAutofit/>
          </a:bodyPr>
          <a:lstStyle/>
          <a:p>
            <a:pPr indent="0" lvl="0" marL="0" marR="0" rtl="0" algn="l">
              <a:lnSpc>
                <a:spcPct val="115000"/>
              </a:lnSpc>
              <a:spcBef>
                <a:spcPts val="0"/>
              </a:spcBef>
              <a:buSzPct val="25000"/>
              <a:buNone/>
            </a:pPr>
            <a:r>
              <a:rPr lang="en" sz="1200">
                <a:solidFill>
                  <a:srgbClr val="000000"/>
                </a:solidFill>
                <a:latin typeface="Cambria"/>
                <a:ea typeface="Cambria"/>
                <a:cs typeface="Cambria"/>
                <a:sym typeface="Cambria"/>
              </a:rPr>
              <a:t>CVS Health Corp is an integrated pharmacy health care provider with three operating segments: Pharmacy Services, Retail Pharmacy and Corporate. </a:t>
            </a: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SzPct val="25000"/>
              <a:buNone/>
            </a:pPr>
            <a:r>
              <a:rPr lang="en" sz="1200">
                <a:solidFill>
                  <a:srgbClr val="000000"/>
                </a:solidFill>
                <a:latin typeface="Cambria"/>
                <a:ea typeface="Cambria"/>
                <a:cs typeface="Cambria"/>
                <a:sym typeface="Cambria"/>
              </a:rPr>
              <a:t>“We’re reinventing pharmacy to have a more active, supportive role in each person’s unique health experience and in the greater health care environment.”</a:t>
            </a: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a:p>
            <a:pPr indent="0" lvl="0" marL="0" marR="0" rtl="0" algn="l">
              <a:lnSpc>
                <a:spcPct val="115000"/>
              </a:lnSpc>
              <a:spcBef>
                <a:spcPts val="0"/>
              </a:spcBef>
              <a:buNone/>
            </a:pPr>
            <a:r>
              <a:t/>
            </a:r>
            <a:endParaRPr sz="1200">
              <a:solidFill>
                <a:srgbClr val="000000"/>
              </a:solidFill>
              <a:latin typeface="Cambria"/>
              <a:ea typeface="Cambria"/>
              <a:cs typeface="Cambria"/>
              <a:sym typeface="Cambria"/>
            </a:endParaRPr>
          </a:p>
        </p:txBody>
      </p:sp>
      <p:sp>
        <p:nvSpPr>
          <p:cNvPr id="1835" name="Shape 1835"/>
          <p:cNvSpPr txBox="1"/>
          <p:nvPr/>
        </p:nvSpPr>
        <p:spPr>
          <a:xfrm>
            <a:off x="770125" y="1109227"/>
            <a:ext cx="5600700" cy="3786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rgbClr val="000000"/>
                </a:solidFill>
                <a:latin typeface="Cambria"/>
                <a:ea typeface="Cambria"/>
                <a:cs typeface="Cambria"/>
                <a:sym typeface="Cambria"/>
              </a:rPr>
              <a:t>Value Strategy Position Change</a:t>
            </a:r>
          </a:p>
        </p:txBody>
      </p:sp>
      <p:pic>
        <p:nvPicPr>
          <p:cNvPr id="1836" name="Shape 1836"/>
          <p:cNvPicPr preferRelativeResize="0"/>
          <p:nvPr/>
        </p:nvPicPr>
        <p:blipFill rotWithShape="1">
          <a:blip r:embed="rId3">
            <a:alphaModFix/>
          </a:blip>
          <a:srcRect b="0" l="0" r="0" t="0"/>
          <a:stretch/>
        </p:blipFill>
        <p:spPr>
          <a:xfrm>
            <a:off x="6183450" y="385092"/>
            <a:ext cx="1775588" cy="8572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8" name="Shape 1098"/>
        <p:cNvGrpSpPr/>
        <p:nvPr/>
      </p:nvGrpSpPr>
      <p:grpSpPr>
        <a:xfrm>
          <a:off x="0" y="0"/>
          <a:ext cx="0" cy="0"/>
          <a:chOff x="0" y="0"/>
          <a:chExt cx="0" cy="0"/>
        </a:xfrm>
      </p:grpSpPr>
      <p:sp>
        <p:nvSpPr>
          <p:cNvPr id="1099" name="Shape 1099"/>
          <p:cNvSpPr txBox="1"/>
          <p:nvPr>
            <p:ph idx="1" type="body"/>
          </p:nvPr>
        </p:nvSpPr>
        <p:spPr>
          <a:xfrm>
            <a:off x="588968" y="1553200"/>
            <a:ext cx="3589626" cy="2027270"/>
          </a:xfrm>
          <a:prstGeom prst="rect">
            <a:avLst/>
          </a:prstGeom>
          <a:noFill/>
          <a:ln>
            <a:noFill/>
          </a:ln>
        </p:spPr>
        <p:txBody>
          <a:bodyPr anchorCtr="0" anchor="t" bIns="34275" lIns="68575" rIns="68575" tIns="34275">
            <a:noAutofit/>
          </a:bodyPr>
          <a:lstStyle/>
          <a:p>
            <a:pPr indent="0" lvl="0" marL="0" marR="0" rtl="0" algn="ctr">
              <a:lnSpc>
                <a:spcPct val="115000"/>
              </a:lnSpc>
              <a:spcBef>
                <a:spcPts val="0"/>
              </a:spcBef>
              <a:spcAft>
                <a:spcPts val="0"/>
              </a:spcAft>
              <a:buClr>
                <a:schemeClr val="accent2"/>
              </a:buClr>
              <a:buSzPct val="25000"/>
              <a:buFont typeface="Arial"/>
              <a:buNone/>
            </a:pPr>
            <a:r>
              <a:rPr b="0" i="0" lang="en" sz="1100" u="none" cap="none" strike="noStrike">
                <a:solidFill>
                  <a:srgbClr val="000000"/>
                </a:solidFill>
                <a:latin typeface="Cambria"/>
                <a:ea typeface="Cambria"/>
                <a:cs typeface="Cambria"/>
                <a:sym typeface="Cambria"/>
              </a:rPr>
              <a:t>The Student-Managed Sellinger Applied Portfolio Fund “SAP Fund” was established to provide students with actual portfolio management experience. Students are exposed to various aspects of the portfolio management process, including asset valuation, diversification, portfolio optimization, asset selection, risk management, performance evaluation, and rebalancing . Each year the University may provide the SAP Fund with up to $</a:t>
            </a:r>
            <a:r>
              <a:rPr b="0" i="0" lang="en" sz="1200" u="none" cap="none" strike="noStrike">
                <a:solidFill>
                  <a:srgbClr val="000000"/>
                </a:solidFill>
                <a:latin typeface="Cambria"/>
                <a:ea typeface="Cambria"/>
                <a:cs typeface="Cambria"/>
                <a:sym typeface="Cambria"/>
              </a:rPr>
              <a:t>500,000</a:t>
            </a:r>
            <a:r>
              <a:rPr b="0" i="0" lang="en" sz="1100" u="none" cap="none" strike="noStrike">
                <a:solidFill>
                  <a:srgbClr val="000000"/>
                </a:solidFill>
                <a:latin typeface="Cambria"/>
                <a:ea typeface="Cambria"/>
                <a:cs typeface="Cambria"/>
                <a:sym typeface="Cambria"/>
              </a:rPr>
              <a:t> to invest. These funds are a component of the University’s endowment.</a:t>
            </a:r>
          </a:p>
          <a:p>
            <a:pPr indent="0" lvl="0" marL="0" marR="0" rtl="0" algn="ctr">
              <a:lnSpc>
                <a:spcPct val="115000"/>
              </a:lnSpc>
              <a:spcBef>
                <a:spcPts val="300"/>
              </a:spcBef>
              <a:spcAft>
                <a:spcPts val="0"/>
              </a:spcAft>
              <a:buClr>
                <a:schemeClr val="accent2"/>
              </a:buClr>
              <a:buSzPct val="25000"/>
              <a:buFont typeface="Arial"/>
              <a:buNone/>
            </a:pPr>
            <a:r>
              <a:t/>
            </a:r>
            <a:endParaRPr b="0" i="0" sz="1600" u="none" cap="none" strike="noStrike">
              <a:solidFill>
                <a:srgbClr val="000000"/>
              </a:solidFill>
              <a:latin typeface="Georgia"/>
              <a:ea typeface="Georgia"/>
              <a:cs typeface="Georgia"/>
              <a:sym typeface="Georgia"/>
            </a:endParaRPr>
          </a:p>
        </p:txBody>
      </p:sp>
      <p:sp>
        <p:nvSpPr>
          <p:cNvPr id="1100" name="Shape 1100"/>
          <p:cNvSpPr txBox="1"/>
          <p:nvPr>
            <p:ph idx="12" type="sldNum"/>
          </p:nvPr>
        </p:nvSpPr>
        <p:spPr>
          <a:xfrm>
            <a:off x="8624453" y="4868141"/>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Cambria"/>
              <a:buNone/>
            </a:pPr>
            <a:fld id="{00000000-1234-1234-1234-123412341234}" type="slidenum">
              <a:rPr b="0" i="0" lang="en" sz="800" u="none" cap="none" strike="noStrike">
                <a:solidFill>
                  <a:srgbClr val="000000"/>
                </a:solidFill>
                <a:latin typeface="Cambria"/>
                <a:ea typeface="Cambria"/>
                <a:cs typeface="Cambria"/>
                <a:sym typeface="Cambria"/>
              </a:rPr>
              <a:t>‹#›</a:t>
            </a:fld>
          </a:p>
        </p:txBody>
      </p:sp>
      <p:sp>
        <p:nvSpPr>
          <p:cNvPr id="1101" name="Shape 1101"/>
          <p:cNvSpPr txBox="1"/>
          <p:nvPr/>
        </p:nvSpPr>
        <p:spPr>
          <a:xfrm>
            <a:off x="546437" y="1055720"/>
            <a:ext cx="3632155" cy="346247"/>
          </a:xfrm>
          <a:prstGeom prst="rect">
            <a:avLst/>
          </a:prstGeom>
          <a:solidFill>
            <a:srgbClr val="D2D2D2"/>
          </a:solidFill>
          <a:ln cap="flat" cmpd="sng" w="19050">
            <a:solidFill>
              <a:srgbClr val="BFBFBF"/>
            </a:solidFill>
            <a:prstDash val="solid"/>
            <a:round/>
            <a:headEnd len="med" w="med" type="none"/>
            <a:tailEnd len="med" w="med" type="none"/>
          </a:ln>
        </p:spPr>
        <p:txBody>
          <a:bodyPr anchorCtr="0" anchor="t" bIns="34275" lIns="68575" rIns="68575" tIns="34275">
            <a:noAutofit/>
          </a:bodyPr>
          <a:lstStyle/>
          <a:p>
            <a:pPr indent="0" lvl="0" marL="0" marR="0" rtl="0" algn="ctr">
              <a:lnSpc>
                <a:spcPct val="100000"/>
              </a:lnSpc>
              <a:spcBef>
                <a:spcPts val="0"/>
              </a:spcBef>
              <a:spcAft>
                <a:spcPts val="0"/>
              </a:spcAft>
              <a:buClr>
                <a:srgbClr val="005A3C"/>
              </a:buClr>
              <a:buSzPct val="25000"/>
              <a:buFont typeface="Cambria"/>
              <a:buNone/>
            </a:pPr>
            <a:r>
              <a:rPr b="0" i="0" lang="en" sz="1800" u="none" cap="none" strike="noStrike">
                <a:solidFill>
                  <a:srgbClr val="005A3C"/>
                </a:solidFill>
                <a:latin typeface="Cambria"/>
                <a:ea typeface="Cambria"/>
                <a:cs typeface="Cambria"/>
                <a:sym typeface="Cambria"/>
              </a:rPr>
              <a:t>Background</a:t>
            </a:r>
          </a:p>
        </p:txBody>
      </p:sp>
      <p:sp>
        <p:nvSpPr>
          <p:cNvPr id="1102" name="Shape 1102"/>
          <p:cNvSpPr txBox="1"/>
          <p:nvPr/>
        </p:nvSpPr>
        <p:spPr>
          <a:xfrm>
            <a:off x="4821866" y="1055720"/>
            <a:ext cx="3630167" cy="346247"/>
          </a:xfrm>
          <a:prstGeom prst="rect">
            <a:avLst/>
          </a:prstGeom>
          <a:solidFill>
            <a:srgbClr val="D2D2D2"/>
          </a:solidFill>
          <a:ln cap="flat" cmpd="sng" w="19050">
            <a:solidFill>
              <a:srgbClr val="BFBFBF"/>
            </a:solidFill>
            <a:prstDash val="solid"/>
            <a:round/>
            <a:headEnd len="med" w="med" type="none"/>
            <a:tailEnd len="med" w="med" type="none"/>
          </a:ln>
        </p:spPr>
        <p:txBody>
          <a:bodyPr anchorCtr="0" anchor="t" bIns="34275" lIns="68575" rIns="68575" tIns="34275">
            <a:noAutofit/>
          </a:bodyPr>
          <a:lstStyle/>
          <a:p>
            <a:pPr indent="0" lvl="0" marL="0" marR="0" rtl="0" algn="ctr">
              <a:lnSpc>
                <a:spcPct val="100000"/>
              </a:lnSpc>
              <a:spcBef>
                <a:spcPts val="0"/>
              </a:spcBef>
              <a:spcAft>
                <a:spcPts val="0"/>
              </a:spcAft>
              <a:buClr>
                <a:srgbClr val="005A3C"/>
              </a:buClr>
              <a:buSzPct val="25000"/>
              <a:buFont typeface="Cambria"/>
              <a:buNone/>
            </a:pPr>
            <a:r>
              <a:rPr b="0" i="0" lang="en" sz="1800" u="none" cap="none" strike="noStrike">
                <a:solidFill>
                  <a:srgbClr val="005A3C"/>
                </a:solidFill>
                <a:latin typeface="Cambria"/>
                <a:ea typeface="Cambria"/>
                <a:cs typeface="Cambria"/>
                <a:sym typeface="Cambria"/>
              </a:rPr>
              <a:t>Process</a:t>
            </a:r>
          </a:p>
        </p:txBody>
      </p:sp>
      <p:sp>
        <p:nvSpPr>
          <p:cNvPr id="1103" name="Shape 1103"/>
          <p:cNvSpPr txBox="1"/>
          <p:nvPr/>
        </p:nvSpPr>
        <p:spPr>
          <a:xfrm>
            <a:off x="4941832" y="1553200"/>
            <a:ext cx="3390233" cy="2347181"/>
          </a:xfrm>
          <a:prstGeom prst="rect">
            <a:avLst/>
          </a:prstGeom>
          <a:noFill/>
          <a:ln>
            <a:noFill/>
          </a:ln>
        </p:spPr>
        <p:txBody>
          <a:bodyPr anchorCtr="0" anchor="t" bIns="34275" lIns="68575" rIns="68575" tIns="34275">
            <a:noAutofit/>
          </a:bodyPr>
          <a:lstStyle/>
          <a:p>
            <a:pPr indent="0" lvl="0" marL="0" marR="0" rtl="0" algn="ctr">
              <a:lnSpc>
                <a:spcPct val="115000"/>
              </a:lnSpc>
              <a:spcBef>
                <a:spcPts val="0"/>
              </a:spcBef>
              <a:spcAft>
                <a:spcPts val="0"/>
              </a:spcAft>
              <a:buClr>
                <a:srgbClr val="000000"/>
              </a:buClr>
              <a:buSzPct val="25000"/>
              <a:buFont typeface="Cambria"/>
              <a:buNone/>
            </a:pPr>
            <a:r>
              <a:rPr lang="en" sz="1100">
                <a:latin typeface="Cambria"/>
                <a:ea typeface="Cambria"/>
                <a:cs typeface="Cambria"/>
                <a:sym typeface="Cambria"/>
              </a:rPr>
              <a:t>Loyola</a:t>
            </a:r>
            <a:r>
              <a:rPr b="0" i="0" lang="en" sz="1100" u="none" cap="none" strike="noStrike">
                <a:solidFill>
                  <a:srgbClr val="000000"/>
                </a:solidFill>
                <a:latin typeface="Cambria"/>
                <a:ea typeface="Cambria"/>
                <a:cs typeface="Cambria"/>
                <a:sym typeface="Cambria"/>
              </a:rPr>
              <a:t> faculty hand selects 20 eligible students to manage the Sellinger Applied Portfolio Fund each semester.  Member participation stems from team formation to analyze and pitch stock recommendations for the fund to invest in. Members in their entirety then vote on </a:t>
            </a:r>
            <a:r>
              <a:rPr lang="en" sz="1100">
                <a:latin typeface="Cambria"/>
                <a:ea typeface="Cambria"/>
                <a:cs typeface="Cambria"/>
                <a:sym typeface="Cambria"/>
              </a:rPr>
              <a:t>whether</a:t>
            </a:r>
            <a:r>
              <a:rPr b="0" i="0" lang="en" sz="1100" u="none" cap="none" strike="noStrike">
                <a:solidFill>
                  <a:srgbClr val="000000"/>
                </a:solidFill>
                <a:latin typeface="Cambria"/>
                <a:ea typeface="Cambria"/>
                <a:cs typeface="Cambria"/>
                <a:sym typeface="Cambria"/>
              </a:rPr>
              <a:t> the recommendations pass and are implemented into the fund.  </a:t>
            </a:r>
          </a:p>
          <a:p>
            <a:pPr indent="0" lvl="0" marL="0" marR="0" rtl="0" algn="ctr">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Font typeface="Arial"/>
              <a:buNone/>
            </a:pPr>
            <a:r>
              <a:t/>
            </a:r>
            <a:endParaRPr b="0" i="0" sz="1200" u="none" cap="none" strike="noStrike">
              <a:solidFill>
                <a:srgbClr val="000000"/>
              </a:solidFill>
              <a:latin typeface="Cambria"/>
              <a:ea typeface="Cambria"/>
              <a:cs typeface="Cambria"/>
              <a:sym typeface="Cambria"/>
            </a:endParaRPr>
          </a:p>
        </p:txBody>
      </p:sp>
      <p:sp>
        <p:nvSpPr>
          <p:cNvPr id="1104" name="Shape 1104"/>
          <p:cNvSpPr txBox="1"/>
          <p:nvPr>
            <p:ph type="title"/>
          </p:nvPr>
        </p:nvSpPr>
        <p:spPr>
          <a:xfrm>
            <a:off x="597737" y="368501"/>
            <a:ext cx="7467598" cy="555497"/>
          </a:xfrm>
          <a:prstGeom prst="rect">
            <a:avLst/>
          </a:prstGeom>
          <a:noFill/>
          <a:ln>
            <a:noFill/>
          </a:ln>
        </p:spPr>
        <p:txBody>
          <a:bodyPr anchorCtr="0" anchor="t" bIns="34275" lIns="68575" rIns="68575" tIns="34275">
            <a:noAutofit/>
          </a:bodyPr>
          <a:lstStyle/>
          <a:p>
            <a:pPr indent="0" lvl="0" marL="0" marR="0" rtl="0" algn="ctr">
              <a:lnSpc>
                <a:spcPct val="100000"/>
              </a:lnSpc>
              <a:spcBef>
                <a:spcPts val="0"/>
              </a:spcBef>
              <a:spcAft>
                <a:spcPts val="0"/>
              </a:spcAft>
              <a:buClr>
                <a:schemeClr val="dk1"/>
              </a:buClr>
              <a:buSzPct val="25000"/>
              <a:buFont typeface="Cambria"/>
              <a:buNone/>
            </a:pPr>
            <a:r>
              <a:rPr b="1" i="0" lang="en" sz="2300" u="none" cap="none" strike="noStrike">
                <a:solidFill>
                  <a:schemeClr val="dk1"/>
                </a:solidFill>
                <a:latin typeface="Cambria"/>
                <a:ea typeface="Cambria"/>
                <a:cs typeface="Cambria"/>
                <a:sym typeface="Cambria"/>
              </a:rPr>
              <a:t>Sellinger Applied Portfolio Overview</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0" name="Shape 1840"/>
        <p:cNvGrpSpPr/>
        <p:nvPr/>
      </p:nvGrpSpPr>
      <p:grpSpPr>
        <a:xfrm>
          <a:off x="0" y="0"/>
          <a:ext cx="0" cy="0"/>
          <a:chOff x="0" y="0"/>
          <a:chExt cx="0" cy="0"/>
        </a:xfrm>
      </p:grpSpPr>
      <p:sp>
        <p:nvSpPr>
          <p:cNvPr id="1841" name="Shape 1841"/>
          <p:cNvSpPr txBox="1"/>
          <p:nvPr>
            <p:ph idx="12" type="sldNum"/>
          </p:nvPr>
        </p:nvSpPr>
        <p:spPr>
          <a:xfrm>
            <a:off x="8561579" y="4879181"/>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842" name="Shape 1842"/>
          <p:cNvSpPr txBox="1"/>
          <p:nvPr/>
        </p:nvSpPr>
        <p:spPr>
          <a:xfrm>
            <a:off x="762000" y="558656"/>
            <a:ext cx="5600700" cy="555599"/>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2400">
                <a:solidFill>
                  <a:srgbClr val="000000"/>
                </a:solidFill>
                <a:latin typeface="Cambria"/>
                <a:ea typeface="Cambria"/>
                <a:cs typeface="Cambria"/>
                <a:sym typeface="Cambria"/>
              </a:rPr>
              <a:t>Delta Airlines</a:t>
            </a:r>
          </a:p>
        </p:txBody>
      </p:sp>
      <p:sp>
        <p:nvSpPr>
          <p:cNvPr id="1843" name="Shape 1843"/>
          <p:cNvSpPr txBox="1"/>
          <p:nvPr/>
        </p:nvSpPr>
        <p:spPr>
          <a:xfrm>
            <a:off x="538539" y="1066321"/>
            <a:ext cx="5600700" cy="307200"/>
          </a:xfrm>
          <a:prstGeom prst="rect">
            <a:avLst/>
          </a:prstGeom>
          <a:noFill/>
          <a:ln>
            <a:noFill/>
          </a:ln>
        </p:spPr>
        <p:txBody>
          <a:bodyPr anchorCtr="0" anchor="t" bIns="34275" lIns="68575" rIns="68575" tIns="34275">
            <a:noAutofit/>
          </a:bodyPr>
          <a:lstStyle/>
          <a:p>
            <a:pPr indent="0" lvl="0" marL="254000" marR="0" rtl="0" algn="l">
              <a:spcBef>
                <a:spcPts val="0"/>
              </a:spcBef>
              <a:buSzPct val="25000"/>
              <a:buNone/>
            </a:pPr>
            <a:r>
              <a:rPr b="1" lang="en" sz="1200">
                <a:solidFill>
                  <a:schemeClr val="dk1"/>
                </a:solidFill>
                <a:latin typeface="Cambria"/>
                <a:ea typeface="Cambria"/>
                <a:cs typeface="Cambria"/>
                <a:sym typeface="Cambria"/>
              </a:rPr>
              <a:t>Value</a:t>
            </a:r>
            <a:r>
              <a:rPr b="1" lang="en" sz="1200">
                <a:solidFill>
                  <a:srgbClr val="000000"/>
                </a:solidFill>
                <a:latin typeface="Cambria"/>
                <a:ea typeface="Cambria"/>
                <a:cs typeface="Cambria"/>
                <a:sym typeface="Cambria"/>
              </a:rPr>
              <a:t> Strategy Position Changes</a:t>
            </a:r>
          </a:p>
          <a:p>
            <a:pPr indent="0" lvl="0" marL="254000" marR="0" rtl="0" algn="l">
              <a:spcBef>
                <a:spcPts val="0"/>
              </a:spcBef>
              <a:buNone/>
            </a:pPr>
            <a:r>
              <a:t/>
            </a:r>
            <a:endParaRPr b="1" sz="1200">
              <a:solidFill>
                <a:schemeClr val="dk1"/>
              </a:solidFill>
              <a:latin typeface="Cambria"/>
              <a:ea typeface="Cambria"/>
              <a:cs typeface="Cambria"/>
              <a:sym typeface="Cambria"/>
            </a:endParaRPr>
          </a:p>
        </p:txBody>
      </p:sp>
      <p:sp>
        <p:nvSpPr>
          <p:cNvPr id="1844" name="Shape 1844"/>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360 Shares | $17,175.60</a:t>
            </a:r>
          </a:p>
        </p:txBody>
      </p:sp>
      <p:grpSp>
        <p:nvGrpSpPr>
          <p:cNvPr id="1845" name="Shape 1845"/>
          <p:cNvGrpSpPr/>
          <p:nvPr/>
        </p:nvGrpSpPr>
        <p:grpSpPr>
          <a:xfrm>
            <a:off x="5500541" y="1391321"/>
            <a:ext cx="3251538" cy="2995959"/>
            <a:chOff x="1161" y="123343"/>
            <a:chExt cx="4335385" cy="3994612"/>
          </a:xfrm>
        </p:grpSpPr>
        <p:sp>
          <p:nvSpPr>
            <p:cNvPr id="1846" name="Shape 1846"/>
            <p:cNvSpPr/>
            <p:nvPr/>
          </p:nvSpPr>
          <p:spPr>
            <a:xfrm>
              <a:off x="1161" y="123343"/>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47" name="Shape 1847"/>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848" name="Shape 1848"/>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49" name="Shape 1849"/>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850" name="Shape 1850"/>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51" name="Shape 1851"/>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DAL</a:t>
              </a:r>
            </a:p>
          </p:txBody>
        </p:sp>
        <p:sp>
          <p:nvSpPr>
            <p:cNvPr id="1852" name="Shape 1852"/>
            <p:cNvSpPr/>
            <p:nvPr/>
          </p:nvSpPr>
          <p:spPr>
            <a:xfrm>
              <a:off x="1161" y="942370"/>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53" name="Shape 1853"/>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Sales </a:t>
              </a:r>
            </a:p>
          </p:txBody>
        </p:sp>
        <p:sp>
          <p:nvSpPr>
            <p:cNvPr id="1854" name="Shape 1854"/>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55" name="Shape 1855"/>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1.00</a:t>
              </a:r>
            </a:p>
          </p:txBody>
        </p:sp>
        <p:sp>
          <p:nvSpPr>
            <p:cNvPr id="1856" name="Shape 1856"/>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57" name="Shape 1857"/>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1.00</a:t>
              </a:r>
            </a:p>
          </p:txBody>
        </p:sp>
        <p:sp>
          <p:nvSpPr>
            <p:cNvPr id="1858" name="Shape 1858"/>
            <p:cNvSpPr/>
            <p:nvPr/>
          </p:nvSpPr>
          <p:spPr>
            <a:xfrm>
              <a:off x="1161" y="1761399"/>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59" name="Shape 1859"/>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Book</a:t>
              </a:r>
            </a:p>
          </p:txBody>
        </p:sp>
        <p:sp>
          <p:nvSpPr>
            <p:cNvPr id="1860" name="Shape 1860"/>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61" name="Shape 1861"/>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3.70</a:t>
              </a:r>
            </a:p>
          </p:txBody>
        </p:sp>
        <p:sp>
          <p:nvSpPr>
            <p:cNvPr id="1862" name="Shape 1862"/>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63" name="Shape 1863"/>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3.00</a:t>
              </a:r>
            </a:p>
          </p:txBody>
        </p:sp>
        <p:sp>
          <p:nvSpPr>
            <p:cNvPr id="1864" name="Shape 1864"/>
            <p:cNvSpPr/>
            <p:nvPr/>
          </p:nvSpPr>
          <p:spPr>
            <a:xfrm>
              <a:off x="1161" y="2580425"/>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65" name="Shape 1865"/>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Dividend Yield </a:t>
              </a:r>
            </a:p>
          </p:txBody>
        </p:sp>
        <p:sp>
          <p:nvSpPr>
            <p:cNvPr id="1866" name="Shape 1866"/>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67" name="Shape 1867"/>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0.70%</a:t>
              </a:r>
            </a:p>
          </p:txBody>
        </p:sp>
        <p:sp>
          <p:nvSpPr>
            <p:cNvPr id="1868" name="Shape 1868"/>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69" name="Shape 1869"/>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1.50%</a:t>
              </a:r>
            </a:p>
          </p:txBody>
        </p:sp>
        <p:sp>
          <p:nvSpPr>
            <p:cNvPr id="1870" name="Shape 1870"/>
            <p:cNvSpPr/>
            <p:nvPr/>
          </p:nvSpPr>
          <p:spPr>
            <a:xfrm>
              <a:off x="1161" y="3399455"/>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71" name="Shape 1871"/>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Positive Cash flow </a:t>
              </a:r>
            </a:p>
          </p:txBody>
        </p:sp>
        <p:sp>
          <p:nvSpPr>
            <p:cNvPr id="1872" name="Shape 1872"/>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73" name="Shape 1873"/>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874" name="Shape 1874"/>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75" name="Shape 1875"/>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1100">
                  <a:solidFill>
                    <a:schemeClr val="dk1"/>
                  </a:solidFill>
                  <a:latin typeface="Cambria"/>
                  <a:ea typeface="Cambria"/>
                  <a:cs typeface="Cambria"/>
                  <a:sym typeface="Cambria"/>
                </a:rPr>
                <a:t>+</a:t>
              </a:r>
            </a:p>
          </p:txBody>
        </p:sp>
      </p:grpSp>
      <p:sp>
        <p:nvSpPr>
          <p:cNvPr id="1876" name="Shape 1876"/>
          <p:cNvSpPr txBox="1"/>
          <p:nvPr/>
        </p:nvSpPr>
        <p:spPr>
          <a:xfrm>
            <a:off x="762000" y="3122082"/>
            <a:ext cx="4089299" cy="992579"/>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“We—Delta’s employees, customers, and community partners together form a force for positive local and global change, dedicated to bettering standards of living and the environment where we and our customers live and work.” –Mission Statement</a:t>
            </a:r>
          </a:p>
        </p:txBody>
      </p:sp>
      <p:sp>
        <p:nvSpPr>
          <p:cNvPr id="1877" name="Shape 1877"/>
          <p:cNvSpPr txBox="1"/>
          <p:nvPr/>
        </p:nvSpPr>
        <p:spPr>
          <a:xfrm>
            <a:off x="762000" y="2139706"/>
            <a:ext cx="4065219" cy="807913"/>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Delta Air Lines, Inc., provides scheduled air transportation for passengers and cargo throughout the United States and across the world. The Company's segments include Airline and Refinery. </a:t>
            </a:r>
          </a:p>
        </p:txBody>
      </p:sp>
      <p:pic>
        <p:nvPicPr>
          <p:cNvPr id="1878" name="Shape 1878"/>
          <p:cNvPicPr preferRelativeResize="0"/>
          <p:nvPr/>
        </p:nvPicPr>
        <p:blipFill>
          <a:blip r:embed="rId3">
            <a:alphaModFix/>
          </a:blip>
          <a:stretch>
            <a:fillRect/>
          </a:stretch>
        </p:blipFill>
        <p:spPr>
          <a:xfrm>
            <a:off x="5395100" y="558650"/>
            <a:ext cx="3589949" cy="6090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2" name="Shape 1882"/>
        <p:cNvGrpSpPr/>
        <p:nvPr/>
      </p:nvGrpSpPr>
      <p:grpSpPr>
        <a:xfrm>
          <a:off x="0" y="0"/>
          <a:ext cx="0" cy="0"/>
          <a:chOff x="0" y="0"/>
          <a:chExt cx="0" cy="0"/>
        </a:xfrm>
      </p:grpSpPr>
      <p:sp>
        <p:nvSpPr>
          <p:cNvPr id="1883" name="Shape 1883"/>
          <p:cNvSpPr txBox="1"/>
          <p:nvPr>
            <p:ph idx="12" type="sldNum"/>
          </p:nvPr>
        </p:nvSpPr>
        <p:spPr>
          <a:xfrm>
            <a:off x="8567210" y="4872037"/>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884" name="Shape 1884"/>
          <p:cNvSpPr txBox="1"/>
          <p:nvPr/>
        </p:nvSpPr>
        <p:spPr>
          <a:xfrm>
            <a:off x="577131" y="324093"/>
            <a:ext cx="5600700" cy="5556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2400">
                <a:solidFill>
                  <a:srgbClr val="000000"/>
                </a:solidFill>
                <a:latin typeface="Cambria"/>
                <a:ea typeface="Cambria"/>
                <a:cs typeface="Cambria"/>
                <a:sym typeface="Cambria"/>
              </a:rPr>
              <a:t>Stanley Black &amp; Decker</a:t>
            </a:r>
          </a:p>
        </p:txBody>
      </p:sp>
      <p:sp>
        <p:nvSpPr>
          <p:cNvPr id="1885" name="Shape 1885"/>
          <p:cNvSpPr txBox="1"/>
          <p:nvPr/>
        </p:nvSpPr>
        <p:spPr>
          <a:xfrm>
            <a:off x="577131" y="706893"/>
            <a:ext cx="5600700" cy="307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chemeClr val="dk1"/>
                </a:solidFill>
                <a:latin typeface="Cambria"/>
                <a:ea typeface="Cambria"/>
                <a:cs typeface="Cambria"/>
                <a:sym typeface="Cambria"/>
              </a:rPr>
              <a:t>Value</a:t>
            </a:r>
            <a:r>
              <a:rPr b="1" lang="en" sz="1200">
                <a:solidFill>
                  <a:srgbClr val="000000"/>
                </a:solidFill>
                <a:latin typeface="Cambria"/>
                <a:ea typeface="Cambria"/>
                <a:cs typeface="Cambria"/>
                <a:sym typeface="Cambria"/>
              </a:rPr>
              <a:t> Strategy Position Changes</a:t>
            </a:r>
          </a:p>
        </p:txBody>
      </p:sp>
      <p:sp>
        <p:nvSpPr>
          <p:cNvPr id="1886" name="Shape 1886"/>
          <p:cNvSpPr txBox="1"/>
          <p:nvPr/>
        </p:nvSpPr>
        <p:spPr>
          <a:xfrm>
            <a:off x="575971" y="1089689"/>
            <a:ext cx="4089300" cy="531000"/>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115 Shares | $15,153.55</a:t>
            </a:r>
          </a:p>
        </p:txBody>
      </p:sp>
      <p:grpSp>
        <p:nvGrpSpPr>
          <p:cNvPr id="1887" name="Shape 1887"/>
          <p:cNvGrpSpPr/>
          <p:nvPr/>
        </p:nvGrpSpPr>
        <p:grpSpPr>
          <a:xfrm>
            <a:off x="5482248" y="1459503"/>
            <a:ext cx="3251538" cy="2995959"/>
            <a:chOff x="1161" y="123343"/>
            <a:chExt cx="4335385" cy="3994612"/>
          </a:xfrm>
        </p:grpSpPr>
        <p:sp>
          <p:nvSpPr>
            <p:cNvPr id="1888" name="Shape 1888"/>
            <p:cNvSpPr/>
            <p:nvPr/>
          </p:nvSpPr>
          <p:spPr>
            <a:xfrm>
              <a:off x="1161" y="123343"/>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89" name="Shape 1889"/>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890" name="Shape 1890"/>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91" name="Shape 1891"/>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892" name="Shape 1892"/>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93" name="Shape 1893"/>
            <p:cNvSpPr txBox="1"/>
            <p:nvPr/>
          </p:nvSpPr>
          <p:spPr>
            <a:xfrm>
              <a:off x="3144000" y="184409"/>
              <a:ext cx="894598" cy="596399"/>
            </a:xfrm>
            <a:prstGeom prst="rect">
              <a:avLst/>
            </a:prstGeom>
            <a:solidFill>
              <a:srgbClr val="D2D2D2"/>
            </a:solid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SWK</a:t>
              </a:r>
            </a:p>
          </p:txBody>
        </p:sp>
        <p:sp>
          <p:nvSpPr>
            <p:cNvPr id="1894" name="Shape 1894"/>
            <p:cNvSpPr/>
            <p:nvPr/>
          </p:nvSpPr>
          <p:spPr>
            <a:xfrm>
              <a:off x="1161" y="942370"/>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95" name="Shape 1895"/>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Sales </a:t>
              </a:r>
            </a:p>
          </p:txBody>
        </p:sp>
        <p:sp>
          <p:nvSpPr>
            <p:cNvPr id="1896" name="Shape 1896"/>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97" name="Shape 1897"/>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2.0</a:t>
              </a:r>
            </a:p>
          </p:txBody>
        </p:sp>
        <p:sp>
          <p:nvSpPr>
            <p:cNvPr id="1898" name="Shape 1898"/>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99" name="Shape 1899"/>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1.7</a:t>
              </a:r>
            </a:p>
          </p:txBody>
        </p:sp>
        <p:sp>
          <p:nvSpPr>
            <p:cNvPr id="1900" name="Shape 1900"/>
            <p:cNvSpPr/>
            <p:nvPr/>
          </p:nvSpPr>
          <p:spPr>
            <a:xfrm>
              <a:off x="1161" y="1761399"/>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01" name="Shape 1901"/>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Book</a:t>
              </a:r>
            </a:p>
          </p:txBody>
        </p:sp>
        <p:sp>
          <p:nvSpPr>
            <p:cNvPr id="1902" name="Shape 1902"/>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03" name="Shape 1903"/>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3.7</a:t>
              </a:r>
            </a:p>
          </p:txBody>
        </p:sp>
        <p:sp>
          <p:nvSpPr>
            <p:cNvPr id="1904" name="Shape 1904"/>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05" name="Shape 1905"/>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3.1</a:t>
              </a:r>
            </a:p>
          </p:txBody>
        </p:sp>
        <p:sp>
          <p:nvSpPr>
            <p:cNvPr id="1906" name="Shape 1906"/>
            <p:cNvSpPr/>
            <p:nvPr/>
          </p:nvSpPr>
          <p:spPr>
            <a:xfrm>
              <a:off x="1161" y="2580425"/>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07" name="Shape 1907"/>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Dividend</a:t>
              </a:r>
              <a:r>
                <a:rPr lang="en" sz="1100">
                  <a:solidFill>
                    <a:schemeClr val="lt1"/>
                  </a:solidFill>
                  <a:latin typeface="Cambria"/>
                  <a:ea typeface="Cambria"/>
                  <a:cs typeface="Cambria"/>
                  <a:sym typeface="Cambria"/>
                </a:rPr>
                <a:t> Yield </a:t>
              </a:r>
            </a:p>
          </p:txBody>
        </p:sp>
        <p:sp>
          <p:nvSpPr>
            <p:cNvPr id="1908" name="Shape 1908"/>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09" name="Shape 1909"/>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1.60%</a:t>
              </a:r>
            </a:p>
          </p:txBody>
        </p:sp>
        <p:sp>
          <p:nvSpPr>
            <p:cNvPr id="1910" name="Shape 1910"/>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11" name="Shape 1911"/>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1.97%</a:t>
              </a:r>
            </a:p>
          </p:txBody>
        </p:sp>
        <p:sp>
          <p:nvSpPr>
            <p:cNvPr id="1912" name="Shape 1912"/>
            <p:cNvSpPr/>
            <p:nvPr/>
          </p:nvSpPr>
          <p:spPr>
            <a:xfrm>
              <a:off x="1161" y="3399455"/>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13" name="Shape 1913"/>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Positive Cash flow </a:t>
              </a:r>
            </a:p>
          </p:txBody>
        </p:sp>
        <p:sp>
          <p:nvSpPr>
            <p:cNvPr id="1914" name="Shape 1914"/>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15" name="Shape 1915"/>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916" name="Shape 1916"/>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17" name="Shape 1917"/>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1100">
                  <a:solidFill>
                    <a:schemeClr val="dk1"/>
                  </a:solidFill>
                  <a:latin typeface="Cambria"/>
                  <a:ea typeface="Cambria"/>
                  <a:cs typeface="Cambria"/>
                  <a:sym typeface="Cambria"/>
                </a:rPr>
                <a:t>+</a:t>
              </a:r>
            </a:p>
          </p:txBody>
        </p:sp>
      </p:grpSp>
      <p:sp>
        <p:nvSpPr>
          <p:cNvPr id="1918" name="Shape 1918"/>
          <p:cNvSpPr txBox="1"/>
          <p:nvPr/>
        </p:nvSpPr>
        <p:spPr>
          <a:xfrm>
            <a:off x="575970" y="3681183"/>
            <a:ext cx="4575300" cy="11427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100">
                <a:solidFill>
                  <a:srgbClr val="000000"/>
                </a:solidFill>
                <a:highlight>
                  <a:srgbClr val="FFFFFF"/>
                </a:highlight>
                <a:latin typeface="Cambria"/>
                <a:ea typeface="Cambria"/>
                <a:cs typeface="Cambria"/>
                <a:sym typeface="Cambria"/>
              </a:rPr>
              <a:t>“Stanley Black &amp; Decker provides the tools, solutions, and services that the world counts on when it really matters. We build the tools that build and repair your home and car, we build the tools that build and repair your infrastructure, and we provide the services and solutions that protect what’s most valuable to you.” -Mission Statement</a:t>
            </a:r>
          </a:p>
          <a:p>
            <a:pPr indent="0" lvl="0" marL="0" marR="0" rtl="0" algn="l">
              <a:lnSpc>
                <a:spcPct val="115000"/>
              </a:lnSpc>
              <a:spcBef>
                <a:spcPts val="0"/>
              </a:spcBef>
              <a:buNone/>
            </a:pPr>
            <a:r>
              <a:t/>
            </a:r>
            <a:endParaRPr sz="1400">
              <a:solidFill>
                <a:schemeClr val="dk1"/>
              </a:solidFill>
              <a:latin typeface="Cambria"/>
              <a:ea typeface="Cambria"/>
              <a:cs typeface="Cambria"/>
              <a:sym typeface="Cambria"/>
            </a:endParaRPr>
          </a:p>
        </p:txBody>
      </p:sp>
      <p:pic>
        <p:nvPicPr>
          <p:cNvPr id="1919" name="Shape 1919"/>
          <p:cNvPicPr preferRelativeResize="0"/>
          <p:nvPr/>
        </p:nvPicPr>
        <p:blipFill rotWithShape="1">
          <a:blip r:embed="rId3">
            <a:alphaModFix/>
          </a:blip>
          <a:srcRect b="0" l="0" r="0" t="0"/>
          <a:stretch/>
        </p:blipFill>
        <p:spPr>
          <a:xfrm>
            <a:off x="5664176" y="448956"/>
            <a:ext cx="3069600" cy="921000"/>
          </a:xfrm>
          <a:prstGeom prst="rect">
            <a:avLst/>
          </a:prstGeom>
          <a:noFill/>
          <a:ln>
            <a:noFill/>
          </a:ln>
        </p:spPr>
      </p:pic>
      <p:sp>
        <p:nvSpPr>
          <p:cNvPr id="1920" name="Shape 1920"/>
          <p:cNvSpPr txBox="1"/>
          <p:nvPr/>
        </p:nvSpPr>
        <p:spPr>
          <a:xfrm>
            <a:off x="575975" y="1712600"/>
            <a:ext cx="4772700" cy="18006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100">
                <a:solidFill>
                  <a:schemeClr val="dk1"/>
                </a:solidFill>
                <a:latin typeface="Cambria"/>
                <a:ea typeface="Cambria"/>
                <a:cs typeface="Cambria"/>
                <a:sym typeface="Cambria"/>
              </a:rPr>
              <a:t>Stanley Black &amp; Decker, Inc., is a global provider of hand tools, power tools and related accessories, mechanical access solutions, such as automatic doors and commercial locking systems, electronic security and monitoring systems, healthcare solutions, engineered fastening systems and products and services for various industrial applications. The Company's segments include Tools &amp; Storage, Security and Industrial. Its Tools &amp; Storage segment consists of the power tools and hand tools, accessories and storage businesses. Its Security segment consists of the convergent security solutions and mechanical access solutions businesses.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4" name="Shape 1924"/>
        <p:cNvGrpSpPr/>
        <p:nvPr/>
      </p:nvGrpSpPr>
      <p:grpSpPr>
        <a:xfrm>
          <a:off x="0" y="0"/>
          <a:ext cx="0" cy="0"/>
          <a:chOff x="0" y="0"/>
          <a:chExt cx="0" cy="0"/>
        </a:xfrm>
      </p:grpSpPr>
      <p:sp>
        <p:nvSpPr>
          <p:cNvPr id="1925" name="Shape 1925"/>
          <p:cNvSpPr txBox="1"/>
          <p:nvPr>
            <p:ph idx="12" type="sldNum"/>
          </p:nvPr>
        </p:nvSpPr>
        <p:spPr>
          <a:xfrm>
            <a:off x="8615362" y="4893468"/>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926" name="Shape 1926"/>
          <p:cNvSpPr txBox="1"/>
          <p:nvPr/>
        </p:nvSpPr>
        <p:spPr>
          <a:xfrm>
            <a:off x="762000" y="558656"/>
            <a:ext cx="5600700" cy="555599"/>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2400">
                <a:solidFill>
                  <a:schemeClr val="dk1"/>
                </a:solidFill>
                <a:latin typeface="Cambria"/>
                <a:ea typeface="Cambria"/>
                <a:cs typeface="Cambria"/>
                <a:sym typeface="Cambria"/>
              </a:rPr>
              <a:t>Magna International | MGA</a:t>
            </a:r>
          </a:p>
        </p:txBody>
      </p:sp>
      <p:sp>
        <p:nvSpPr>
          <p:cNvPr id="1927" name="Shape 1927"/>
          <p:cNvSpPr txBox="1"/>
          <p:nvPr/>
        </p:nvSpPr>
        <p:spPr>
          <a:xfrm>
            <a:off x="761999" y="1073707"/>
            <a:ext cx="5377239" cy="307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200">
                <a:solidFill>
                  <a:schemeClr val="dk1"/>
                </a:solidFill>
                <a:latin typeface="Cambria"/>
                <a:ea typeface="Cambria"/>
                <a:cs typeface="Cambria"/>
                <a:sym typeface="Cambria"/>
              </a:rPr>
              <a:t>Value</a:t>
            </a:r>
            <a:r>
              <a:rPr b="1" lang="en" sz="1200">
                <a:solidFill>
                  <a:srgbClr val="000000"/>
                </a:solidFill>
                <a:latin typeface="Cambria"/>
                <a:ea typeface="Cambria"/>
                <a:cs typeface="Cambria"/>
                <a:sym typeface="Cambria"/>
              </a:rPr>
              <a:t> Strategy Position Change</a:t>
            </a:r>
          </a:p>
        </p:txBody>
      </p:sp>
      <p:sp>
        <p:nvSpPr>
          <p:cNvPr id="1928" name="Shape 1928"/>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352 Shares | $15,140.04</a:t>
            </a:r>
          </a:p>
        </p:txBody>
      </p:sp>
      <p:grpSp>
        <p:nvGrpSpPr>
          <p:cNvPr id="1929" name="Shape 1929"/>
          <p:cNvGrpSpPr/>
          <p:nvPr/>
        </p:nvGrpSpPr>
        <p:grpSpPr>
          <a:xfrm>
            <a:off x="5576741" y="1391321"/>
            <a:ext cx="3251538" cy="2995959"/>
            <a:chOff x="1161" y="123343"/>
            <a:chExt cx="4335385" cy="3994612"/>
          </a:xfrm>
        </p:grpSpPr>
        <p:sp>
          <p:nvSpPr>
            <p:cNvPr id="1930" name="Shape 1930"/>
            <p:cNvSpPr/>
            <p:nvPr/>
          </p:nvSpPr>
          <p:spPr>
            <a:xfrm>
              <a:off x="1161" y="123343"/>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31" name="Shape 1931"/>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Buy Criteria</a:t>
              </a:r>
            </a:p>
          </p:txBody>
        </p:sp>
        <p:sp>
          <p:nvSpPr>
            <p:cNvPr id="1932" name="Shape 1932"/>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33" name="Shape 1933"/>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Industry Average </a:t>
              </a:r>
            </a:p>
          </p:txBody>
        </p:sp>
        <p:sp>
          <p:nvSpPr>
            <p:cNvPr id="1934" name="Shape 1934"/>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35" name="Shape 1935"/>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MGA</a:t>
              </a:r>
            </a:p>
          </p:txBody>
        </p:sp>
        <p:sp>
          <p:nvSpPr>
            <p:cNvPr id="1936" name="Shape 1936"/>
            <p:cNvSpPr/>
            <p:nvPr/>
          </p:nvSpPr>
          <p:spPr>
            <a:xfrm>
              <a:off x="1161" y="942370"/>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37" name="Shape 1937"/>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Sales </a:t>
              </a:r>
            </a:p>
          </p:txBody>
        </p:sp>
        <p:sp>
          <p:nvSpPr>
            <p:cNvPr id="1938" name="Shape 1938"/>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39" name="Shape 1939"/>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0.8</a:t>
              </a:r>
            </a:p>
          </p:txBody>
        </p:sp>
        <p:sp>
          <p:nvSpPr>
            <p:cNvPr id="1940" name="Shape 1940"/>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41" name="Shape 1941"/>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0.5</a:t>
              </a:r>
            </a:p>
          </p:txBody>
        </p:sp>
        <p:sp>
          <p:nvSpPr>
            <p:cNvPr id="1942" name="Shape 1942"/>
            <p:cNvSpPr/>
            <p:nvPr/>
          </p:nvSpPr>
          <p:spPr>
            <a:xfrm>
              <a:off x="1161" y="1761399"/>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43" name="Shape 1943"/>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Price/ Book</a:t>
              </a:r>
            </a:p>
          </p:txBody>
        </p:sp>
        <p:sp>
          <p:nvSpPr>
            <p:cNvPr id="1944" name="Shape 1944"/>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45" name="Shape 1945"/>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2.7</a:t>
              </a:r>
            </a:p>
          </p:txBody>
        </p:sp>
        <p:sp>
          <p:nvSpPr>
            <p:cNvPr id="1946" name="Shape 1946"/>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47" name="Shape 1947"/>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1.7</a:t>
              </a:r>
            </a:p>
          </p:txBody>
        </p:sp>
        <p:sp>
          <p:nvSpPr>
            <p:cNvPr id="1948" name="Shape 1948"/>
            <p:cNvSpPr/>
            <p:nvPr/>
          </p:nvSpPr>
          <p:spPr>
            <a:xfrm>
              <a:off x="1161" y="2580425"/>
              <a:ext cx="1796099" cy="718499"/>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49" name="Shape 1949"/>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buSzPct val="25000"/>
                <a:buNone/>
              </a:pPr>
              <a:r>
                <a:rPr lang="en" sz="1100">
                  <a:solidFill>
                    <a:schemeClr val="lt1"/>
                  </a:solidFill>
                  <a:latin typeface="Cambria"/>
                  <a:ea typeface="Cambria"/>
                  <a:cs typeface="Cambria"/>
                  <a:sym typeface="Cambria"/>
                </a:rPr>
                <a:t>Dividend</a:t>
              </a:r>
              <a:r>
                <a:rPr lang="en" sz="1100">
                  <a:solidFill>
                    <a:schemeClr val="lt1"/>
                  </a:solidFill>
                  <a:latin typeface="Cambria"/>
                  <a:ea typeface="Cambria"/>
                  <a:cs typeface="Cambria"/>
                  <a:sym typeface="Cambria"/>
                </a:rPr>
                <a:t> Yield </a:t>
              </a:r>
            </a:p>
          </p:txBody>
        </p:sp>
        <p:sp>
          <p:nvSpPr>
            <p:cNvPr id="1950" name="Shape 1950"/>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51" name="Shape 1951"/>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1.50%</a:t>
              </a:r>
            </a:p>
          </p:txBody>
        </p:sp>
        <p:sp>
          <p:nvSpPr>
            <p:cNvPr id="1952" name="Shape 1952"/>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53" name="Shape 1953"/>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2.30%</a:t>
              </a:r>
            </a:p>
          </p:txBody>
        </p:sp>
        <p:sp>
          <p:nvSpPr>
            <p:cNvPr id="1954" name="Shape 1954"/>
            <p:cNvSpPr/>
            <p:nvPr/>
          </p:nvSpPr>
          <p:spPr>
            <a:xfrm>
              <a:off x="1161" y="3399455"/>
              <a:ext cx="1796099" cy="718500"/>
            </a:xfrm>
            <a:prstGeom prst="chevron">
              <a:avLst>
                <a:gd fmla="val 50000" name="adj"/>
              </a:avLst>
            </a:prstGeom>
            <a:solidFill>
              <a:srgbClr val="005A3C"/>
            </a:solidFill>
            <a:ln cap="flat" cmpd="sng" w="38100">
              <a:solidFill>
                <a:schemeClr val="lt1"/>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55" name="Shape 1955"/>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buSzPct val="25000"/>
                <a:buNone/>
              </a:pPr>
              <a:r>
                <a:rPr lang="en" sz="1000">
                  <a:solidFill>
                    <a:schemeClr val="lt1"/>
                  </a:solidFill>
                  <a:latin typeface="Cambria"/>
                  <a:ea typeface="Cambria"/>
                  <a:cs typeface="Cambria"/>
                  <a:sym typeface="Cambria"/>
                </a:rPr>
                <a:t>Positive Cash flow </a:t>
              </a:r>
            </a:p>
          </p:txBody>
        </p:sp>
        <p:sp>
          <p:nvSpPr>
            <p:cNvPr id="1956" name="Shape 1956"/>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57" name="Shape 1957"/>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lang="en" sz="900">
                  <a:solidFill>
                    <a:schemeClr val="dk1"/>
                  </a:solidFill>
                  <a:latin typeface="Cambria"/>
                  <a:ea typeface="Cambria"/>
                  <a:cs typeface="Cambria"/>
                  <a:sym typeface="Cambria"/>
                </a:rPr>
                <a:t>-</a:t>
              </a:r>
            </a:p>
          </p:txBody>
        </p:sp>
        <p:sp>
          <p:nvSpPr>
            <p:cNvPr id="1958" name="Shape 1958"/>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59" name="Shape 1959"/>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buSzPct val="25000"/>
                <a:buNone/>
              </a:pPr>
              <a:r>
                <a:rPr b="1" lang="en" sz="900">
                  <a:solidFill>
                    <a:schemeClr val="dk1"/>
                  </a:solidFill>
                  <a:latin typeface="Cambria"/>
                  <a:ea typeface="Cambria"/>
                  <a:cs typeface="Cambria"/>
                  <a:sym typeface="Cambria"/>
                </a:rPr>
                <a:t>$ 1,579 M</a:t>
              </a:r>
            </a:p>
          </p:txBody>
        </p:sp>
      </p:grpSp>
      <p:sp>
        <p:nvSpPr>
          <p:cNvPr id="1960" name="Shape 1960"/>
          <p:cNvSpPr txBox="1"/>
          <p:nvPr/>
        </p:nvSpPr>
        <p:spPr>
          <a:xfrm>
            <a:off x="762000" y="2188745"/>
            <a:ext cx="4089299" cy="21183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spcAft>
                <a:spcPts val="0"/>
              </a:spcAft>
              <a:buClr>
                <a:schemeClr val="dk1"/>
              </a:buClr>
              <a:buSzPct val="25000"/>
              <a:buFont typeface="Arial"/>
              <a:buNone/>
            </a:pPr>
            <a:r>
              <a:rPr lang="en" sz="1200">
                <a:solidFill>
                  <a:schemeClr val="dk1"/>
                </a:solidFill>
                <a:latin typeface="Cambria"/>
                <a:ea typeface="Cambria"/>
                <a:cs typeface="Cambria"/>
                <a:sym typeface="Cambria"/>
              </a:rPr>
              <a:t>Magna International develops, </a:t>
            </a:r>
            <a:r>
              <a:rPr lang="en" sz="1200">
                <a:solidFill>
                  <a:schemeClr val="dk1"/>
                </a:solidFill>
                <a:latin typeface="Cambria"/>
                <a:ea typeface="Cambria"/>
                <a:cs typeface="Cambria"/>
                <a:sym typeface="Cambria"/>
              </a:rPr>
              <a:t>manufactures</a:t>
            </a:r>
            <a:r>
              <a:rPr lang="en" sz="1200">
                <a:solidFill>
                  <a:schemeClr val="dk1"/>
                </a:solidFill>
                <a:latin typeface="Cambria"/>
                <a:ea typeface="Cambria"/>
                <a:cs typeface="Cambria"/>
                <a:sym typeface="Cambria"/>
              </a:rPr>
              <a:t>, engineers, supplies, and sells automotive products. The company offers body and chassis systems, and related engineering services. Magna was founded in 1957 and is headquartered in Aurora, Canada. </a:t>
            </a:r>
          </a:p>
          <a:p>
            <a:pPr indent="0" lvl="0" marL="0" marR="0" rtl="0" algn="l">
              <a:lnSpc>
                <a:spcPct val="115000"/>
              </a:lnSpc>
              <a:spcBef>
                <a:spcPts val="0"/>
              </a:spcBef>
              <a:spcAft>
                <a:spcPts val="0"/>
              </a:spcAft>
              <a:buClr>
                <a:schemeClr val="dk1"/>
              </a:buClr>
              <a:buFont typeface="Arial"/>
              <a:buNone/>
            </a:pPr>
            <a:r>
              <a:t/>
            </a:r>
            <a:endParaRPr sz="1200">
              <a:solidFill>
                <a:schemeClr val="dk1"/>
              </a:solidFill>
              <a:latin typeface="Cambria"/>
              <a:ea typeface="Cambria"/>
              <a:cs typeface="Cambria"/>
              <a:sym typeface="Cambria"/>
            </a:endParaRPr>
          </a:p>
          <a:p>
            <a:pPr indent="0" lvl="0" marL="0" marR="0" rtl="0" algn="l">
              <a:lnSpc>
                <a:spcPct val="115000"/>
              </a:lnSpc>
              <a:spcBef>
                <a:spcPts val="0"/>
              </a:spcBef>
              <a:spcAft>
                <a:spcPts val="0"/>
              </a:spcAft>
              <a:buClr>
                <a:schemeClr val="dk1"/>
              </a:buClr>
              <a:buSzPct val="25000"/>
              <a:buFont typeface="Arial"/>
              <a:buNone/>
            </a:pPr>
            <a:r>
              <a:rPr lang="en" sz="1200">
                <a:solidFill>
                  <a:schemeClr val="dk1"/>
                </a:solidFill>
                <a:latin typeface="Cambria"/>
                <a:ea typeface="Cambria"/>
                <a:cs typeface="Cambria"/>
                <a:sym typeface="Cambria"/>
              </a:rPr>
              <a:t>Magna has 312 manufacturing operations and 98 product development, engineering, and sales centers in 29 countries.</a:t>
            </a:r>
          </a:p>
          <a:p>
            <a:pPr indent="0" lvl="0" marL="0" marR="0" rtl="0" algn="l">
              <a:lnSpc>
                <a:spcPct val="115000"/>
              </a:lnSpc>
              <a:spcBef>
                <a:spcPts val="0"/>
              </a:spcBef>
              <a:spcAft>
                <a:spcPts val="0"/>
              </a:spcAft>
              <a:buClr>
                <a:schemeClr val="dk1"/>
              </a:buClr>
              <a:buFont typeface="Arial"/>
              <a:buNone/>
            </a:pPr>
            <a:r>
              <a:t/>
            </a:r>
            <a:endParaRPr sz="1200">
              <a:solidFill>
                <a:schemeClr val="dk1"/>
              </a:solidFill>
              <a:latin typeface="Cambria"/>
              <a:ea typeface="Cambria"/>
              <a:cs typeface="Cambria"/>
              <a:sym typeface="Cambria"/>
            </a:endParaRPr>
          </a:p>
          <a:p>
            <a:pPr indent="0" lvl="0" marL="0" marR="0" rtl="0" algn="l">
              <a:lnSpc>
                <a:spcPct val="115000"/>
              </a:lnSpc>
              <a:spcBef>
                <a:spcPts val="0"/>
              </a:spcBef>
              <a:buClr>
                <a:schemeClr val="dk1"/>
              </a:buClr>
              <a:buFont typeface="Arial"/>
              <a:buNone/>
            </a:pPr>
            <a:r>
              <a:t/>
            </a:r>
            <a:endParaRPr sz="1200">
              <a:solidFill>
                <a:schemeClr val="dk1"/>
              </a:solidFill>
              <a:latin typeface="Cambria"/>
              <a:ea typeface="Cambria"/>
              <a:cs typeface="Cambria"/>
              <a:sym typeface="Cambria"/>
            </a:endParaRPr>
          </a:p>
        </p:txBody>
      </p:sp>
      <p:pic>
        <p:nvPicPr>
          <p:cNvPr descr="https://www.thecerbatgem.com/logos/magna-international-inc-logo.jpg" id="1961" name="Shape 1961"/>
          <p:cNvPicPr preferRelativeResize="0"/>
          <p:nvPr/>
        </p:nvPicPr>
        <p:blipFill rotWithShape="1">
          <a:blip r:embed="rId3">
            <a:alphaModFix/>
          </a:blip>
          <a:srcRect b="0" l="0" r="0" t="0"/>
          <a:stretch/>
        </p:blipFill>
        <p:spPr>
          <a:xfrm>
            <a:off x="5653941" y="547987"/>
            <a:ext cx="2906207" cy="60016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5" name="Shape 1965"/>
        <p:cNvGrpSpPr/>
        <p:nvPr/>
      </p:nvGrpSpPr>
      <p:grpSpPr>
        <a:xfrm>
          <a:off x="0" y="0"/>
          <a:ext cx="0" cy="0"/>
          <a:chOff x="0" y="0"/>
          <a:chExt cx="0" cy="0"/>
        </a:xfrm>
      </p:grpSpPr>
      <p:sp>
        <p:nvSpPr>
          <p:cNvPr id="1966" name="Shape 1966"/>
          <p:cNvSpPr txBox="1"/>
          <p:nvPr>
            <p:ph idx="12" type="sldNum"/>
          </p:nvPr>
        </p:nvSpPr>
        <p:spPr>
          <a:xfrm>
            <a:off x="8561579" y="4886325"/>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1967" name="Shape 1967"/>
          <p:cNvSpPr txBox="1"/>
          <p:nvPr/>
        </p:nvSpPr>
        <p:spPr>
          <a:xfrm>
            <a:off x="685800" y="514350"/>
            <a:ext cx="7467599" cy="555599"/>
          </a:xfrm>
          <a:prstGeom prst="rect">
            <a:avLst/>
          </a:prstGeom>
          <a:noFill/>
          <a:ln>
            <a:noFill/>
          </a:ln>
        </p:spPr>
        <p:txBody>
          <a:bodyPr anchorCtr="0" anchor="t" bIns="68575" lIns="68575" rIns="68575" tIns="68575">
            <a:noAutofit/>
          </a:bodyPr>
          <a:lstStyle/>
          <a:p>
            <a:pPr indent="0" lvl="0" marL="0" marR="0" rtl="0" algn="l">
              <a:lnSpc>
                <a:spcPct val="90000"/>
              </a:lnSpc>
              <a:spcBef>
                <a:spcPts val="0"/>
              </a:spcBef>
              <a:spcAft>
                <a:spcPts val="0"/>
              </a:spcAft>
              <a:buClr>
                <a:schemeClr val="dk1"/>
              </a:buClr>
              <a:buFont typeface="Arial"/>
              <a:buNone/>
            </a:pPr>
            <a:r>
              <a:t/>
            </a:r>
            <a:endParaRPr b="0" i="0" sz="3300" u="none" cap="none" strike="noStrike">
              <a:solidFill>
                <a:srgbClr val="000000"/>
              </a:solidFill>
              <a:latin typeface="Calibri"/>
              <a:ea typeface="Calibri"/>
              <a:cs typeface="Calibri"/>
              <a:sym typeface="Calibri"/>
            </a:endParaRPr>
          </a:p>
        </p:txBody>
      </p:sp>
      <p:grpSp>
        <p:nvGrpSpPr>
          <p:cNvPr id="1968" name="Shape 1968"/>
          <p:cNvGrpSpPr/>
          <p:nvPr/>
        </p:nvGrpSpPr>
        <p:grpSpPr>
          <a:xfrm>
            <a:off x="5500541" y="1517132"/>
            <a:ext cx="3251538" cy="2995959"/>
            <a:chOff x="1161" y="123343"/>
            <a:chExt cx="4335385" cy="3994612"/>
          </a:xfrm>
        </p:grpSpPr>
        <p:sp>
          <p:nvSpPr>
            <p:cNvPr id="1969" name="Shape 1969"/>
            <p:cNvSpPr/>
            <p:nvPr/>
          </p:nvSpPr>
          <p:spPr>
            <a:xfrm>
              <a:off x="1161" y="123343"/>
              <a:ext cx="1796099" cy="718499"/>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70" name="Shape 1970"/>
            <p:cNvSpPr txBox="1"/>
            <p:nvPr/>
          </p:nvSpPr>
          <p:spPr>
            <a:xfrm>
              <a:off x="360385" y="123343"/>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Buy Criteria</a:t>
              </a:r>
            </a:p>
          </p:txBody>
        </p:sp>
        <p:sp>
          <p:nvSpPr>
            <p:cNvPr id="1971" name="Shape 1971"/>
            <p:cNvSpPr/>
            <p:nvPr/>
          </p:nvSpPr>
          <p:spPr>
            <a:xfrm>
              <a:off x="1563779" y="184409"/>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72" name="Shape 1972"/>
            <p:cNvSpPr txBox="1"/>
            <p:nvPr/>
          </p:nvSpPr>
          <p:spPr>
            <a:xfrm>
              <a:off x="1861934" y="184409"/>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Industry Average </a:t>
              </a:r>
            </a:p>
          </p:txBody>
        </p:sp>
        <p:sp>
          <p:nvSpPr>
            <p:cNvPr id="1973" name="Shape 1973"/>
            <p:cNvSpPr/>
            <p:nvPr/>
          </p:nvSpPr>
          <p:spPr>
            <a:xfrm>
              <a:off x="2845847" y="184409"/>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74" name="Shape 1974"/>
            <p:cNvSpPr txBox="1"/>
            <p:nvPr/>
          </p:nvSpPr>
          <p:spPr>
            <a:xfrm>
              <a:off x="3144000" y="184409"/>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lang="en" sz="900">
                  <a:solidFill>
                    <a:srgbClr val="000000"/>
                  </a:solidFill>
                  <a:latin typeface="Cambria"/>
                  <a:ea typeface="Cambria"/>
                  <a:cs typeface="Cambria"/>
                  <a:sym typeface="Cambria"/>
                </a:rPr>
                <a:t>DOW</a:t>
              </a:r>
            </a:p>
          </p:txBody>
        </p:sp>
        <p:sp>
          <p:nvSpPr>
            <p:cNvPr id="1975" name="Shape 1975"/>
            <p:cNvSpPr/>
            <p:nvPr/>
          </p:nvSpPr>
          <p:spPr>
            <a:xfrm>
              <a:off x="1161" y="942370"/>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76" name="Shape 1976"/>
            <p:cNvSpPr txBox="1"/>
            <p:nvPr/>
          </p:nvSpPr>
          <p:spPr>
            <a:xfrm>
              <a:off x="360385" y="942370"/>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Price/ Sales </a:t>
              </a:r>
            </a:p>
          </p:txBody>
        </p:sp>
        <p:sp>
          <p:nvSpPr>
            <p:cNvPr id="1977" name="Shape 1977"/>
            <p:cNvSpPr/>
            <p:nvPr/>
          </p:nvSpPr>
          <p:spPr>
            <a:xfrm>
              <a:off x="1563779" y="1003437"/>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78" name="Shape 1978"/>
            <p:cNvSpPr txBox="1"/>
            <p:nvPr/>
          </p:nvSpPr>
          <p:spPr>
            <a:xfrm>
              <a:off x="1861934" y="1003437"/>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1.5</a:t>
              </a:r>
            </a:p>
          </p:txBody>
        </p:sp>
        <p:sp>
          <p:nvSpPr>
            <p:cNvPr id="1979" name="Shape 1979"/>
            <p:cNvSpPr/>
            <p:nvPr/>
          </p:nvSpPr>
          <p:spPr>
            <a:xfrm>
              <a:off x="2845847" y="1003437"/>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80" name="Shape 1980"/>
            <p:cNvSpPr txBox="1"/>
            <p:nvPr/>
          </p:nvSpPr>
          <p:spPr>
            <a:xfrm>
              <a:off x="3144000" y="1003437"/>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1.4</a:t>
              </a:r>
            </a:p>
          </p:txBody>
        </p:sp>
        <p:sp>
          <p:nvSpPr>
            <p:cNvPr id="1981" name="Shape 1981"/>
            <p:cNvSpPr/>
            <p:nvPr/>
          </p:nvSpPr>
          <p:spPr>
            <a:xfrm>
              <a:off x="1161" y="1761399"/>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82" name="Shape 1982"/>
            <p:cNvSpPr txBox="1"/>
            <p:nvPr/>
          </p:nvSpPr>
          <p:spPr>
            <a:xfrm>
              <a:off x="360385" y="1761399"/>
              <a:ext cx="1077600" cy="718500"/>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b="0" i="0" lang="en" sz="1100" u="none" cap="none" strike="noStrike">
                  <a:solidFill>
                    <a:srgbClr val="FFFFFF"/>
                  </a:solidFill>
                  <a:latin typeface="Cambria"/>
                  <a:ea typeface="Cambria"/>
                  <a:cs typeface="Cambria"/>
                  <a:sym typeface="Cambria"/>
                </a:rPr>
                <a:t>Price/ Book</a:t>
              </a:r>
            </a:p>
          </p:txBody>
        </p:sp>
        <p:sp>
          <p:nvSpPr>
            <p:cNvPr id="1983" name="Shape 1983"/>
            <p:cNvSpPr/>
            <p:nvPr/>
          </p:nvSpPr>
          <p:spPr>
            <a:xfrm>
              <a:off x="1563779" y="1822466"/>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84" name="Shape 1984"/>
            <p:cNvSpPr txBox="1"/>
            <p:nvPr/>
          </p:nvSpPr>
          <p:spPr>
            <a:xfrm>
              <a:off x="1861934" y="1822466"/>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3.6</a:t>
              </a:r>
            </a:p>
          </p:txBody>
        </p:sp>
        <p:sp>
          <p:nvSpPr>
            <p:cNvPr id="1985" name="Shape 1985"/>
            <p:cNvSpPr/>
            <p:nvPr/>
          </p:nvSpPr>
          <p:spPr>
            <a:xfrm>
              <a:off x="2845847" y="1822466"/>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86" name="Shape 1986"/>
            <p:cNvSpPr txBox="1"/>
            <p:nvPr/>
          </p:nvSpPr>
          <p:spPr>
            <a:xfrm>
              <a:off x="3144000" y="1822466"/>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2.9</a:t>
              </a:r>
            </a:p>
          </p:txBody>
        </p:sp>
        <p:sp>
          <p:nvSpPr>
            <p:cNvPr id="1987" name="Shape 1987"/>
            <p:cNvSpPr/>
            <p:nvPr/>
          </p:nvSpPr>
          <p:spPr>
            <a:xfrm>
              <a:off x="1161" y="2580425"/>
              <a:ext cx="1796099" cy="718499"/>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88" name="Shape 1988"/>
            <p:cNvSpPr txBox="1"/>
            <p:nvPr/>
          </p:nvSpPr>
          <p:spPr>
            <a:xfrm>
              <a:off x="360385" y="2580425"/>
              <a:ext cx="1077600" cy="718499"/>
            </a:xfrm>
            <a:prstGeom prst="rect">
              <a:avLst/>
            </a:prstGeom>
            <a:noFill/>
            <a:ln>
              <a:noFill/>
            </a:ln>
          </p:spPr>
          <p:txBody>
            <a:bodyPr anchorCtr="0" anchor="ctr" bIns="6650" lIns="13325" rIns="0" tIns="6650">
              <a:noAutofit/>
            </a:bodyPr>
            <a:lstStyle/>
            <a:p>
              <a:pPr indent="0" lvl="0" marL="0" marR="0" rtl="0" algn="ctr">
                <a:lnSpc>
                  <a:spcPct val="90000"/>
                </a:lnSpc>
                <a:spcBef>
                  <a:spcPts val="0"/>
                </a:spcBef>
                <a:spcAft>
                  <a:spcPts val="0"/>
                </a:spcAft>
                <a:buClr>
                  <a:srgbClr val="FFFFFF"/>
                </a:buClr>
                <a:buSzPct val="25000"/>
                <a:buFont typeface="Cambria"/>
                <a:buNone/>
              </a:pPr>
              <a:r>
                <a:rPr lang="en" sz="1100">
                  <a:solidFill>
                    <a:srgbClr val="FFFFFF"/>
                  </a:solidFill>
                  <a:latin typeface="Cambria"/>
                  <a:ea typeface="Cambria"/>
                  <a:cs typeface="Cambria"/>
                  <a:sym typeface="Cambria"/>
                </a:rPr>
                <a:t>Dividend</a:t>
              </a:r>
              <a:r>
                <a:rPr b="0" i="0" lang="en" sz="1100" u="none" cap="none" strike="noStrike">
                  <a:solidFill>
                    <a:srgbClr val="FFFFFF"/>
                  </a:solidFill>
                  <a:latin typeface="Cambria"/>
                  <a:ea typeface="Cambria"/>
                  <a:cs typeface="Cambria"/>
                  <a:sym typeface="Cambria"/>
                </a:rPr>
                <a:t> Yield </a:t>
              </a:r>
            </a:p>
          </p:txBody>
        </p:sp>
        <p:sp>
          <p:nvSpPr>
            <p:cNvPr id="1989" name="Shape 1989"/>
            <p:cNvSpPr/>
            <p:nvPr/>
          </p:nvSpPr>
          <p:spPr>
            <a:xfrm>
              <a:off x="1563779" y="264149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90" name="Shape 1990"/>
            <p:cNvSpPr txBox="1"/>
            <p:nvPr/>
          </p:nvSpPr>
          <p:spPr>
            <a:xfrm>
              <a:off x="1861934" y="264149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2.5</a:t>
              </a:r>
            </a:p>
          </p:txBody>
        </p:sp>
        <p:sp>
          <p:nvSpPr>
            <p:cNvPr id="1991" name="Shape 1991"/>
            <p:cNvSpPr/>
            <p:nvPr/>
          </p:nvSpPr>
          <p:spPr>
            <a:xfrm>
              <a:off x="2845847" y="264149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92" name="Shape 1992"/>
            <p:cNvSpPr txBox="1"/>
            <p:nvPr/>
          </p:nvSpPr>
          <p:spPr>
            <a:xfrm>
              <a:off x="3144000" y="264149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3.0</a:t>
              </a:r>
            </a:p>
          </p:txBody>
        </p:sp>
        <p:sp>
          <p:nvSpPr>
            <p:cNvPr id="1993" name="Shape 1993"/>
            <p:cNvSpPr/>
            <p:nvPr/>
          </p:nvSpPr>
          <p:spPr>
            <a:xfrm>
              <a:off x="1161" y="3399455"/>
              <a:ext cx="1796099" cy="718500"/>
            </a:xfrm>
            <a:prstGeom prst="chevron">
              <a:avLst>
                <a:gd fmla="val 50000" name="adj"/>
              </a:avLst>
            </a:prstGeom>
            <a:solidFill>
              <a:srgbClr val="005A3C"/>
            </a:solidFill>
            <a:ln cap="flat" cmpd="sng" w="38100">
              <a:solidFill>
                <a:srgbClr val="FFFFFF"/>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94" name="Shape 1994"/>
            <p:cNvSpPr txBox="1"/>
            <p:nvPr/>
          </p:nvSpPr>
          <p:spPr>
            <a:xfrm>
              <a:off x="360385" y="3399455"/>
              <a:ext cx="1077600" cy="718500"/>
            </a:xfrm>
            <a:prstGeom prst="rect">
              <a:avLst/>
            </a:prstGeom>
            <a:noFill/>
            <a:ln>
              <a:noFill/>
            </a:ln>
          </p:spPr>
          <p:txBody>
            <a:bodyPr anchorCtr="0" anchor="ctr" bIns="6200" lIns="12375" rIns="0" tIns="6200">
              <a:noAutofit/>
            </a:bodyPr>
            <a:lstStyle/>
            <a:p>
              <a:pPr indent="0" lvl="0" marL="0" marR="0" rtl="0" algn="ctr">
                <a:lnSpc>
                  <a:spcPct val="90000"/>
                </a:lnSpc>
                <a:spcBef>
                  <a:spcPts val="0"/>
                </a:spcBef>
                <a:spcAft>
                  <a:spcPts val="0"/>
                </a:spcAft>
                <a:buClr>
                  <a:srgbClr val="FFFFFF"/>
                </a:buClr>
                <a:buSzPct val="25000"/>
                <a:buFont typeface="Cambria"/>
                <a:buNone/>
              </a:pPr>
              <a:r>
                <a:rPr b="0" i="0" lang="en" sz="1000" u="none" cap="none" strike="noStrike">
                  <a:solidFill>
                    <a:srgbClr val="FFFFFF"/>
                  </a:solidFill>
                  <a:latin typeface="Cambria"/>
                  <a:ea typeface="Cambria"/>
                  <a:cs typeface="Cambria"/>
                  <a:sym typeface="Cambria"/>
                </a:rPr>
                <a:t>Positive Cash flow </a:t>
              </a:r>
            </a:p>
          </p:txBody>
        </p:sp>
        <p:sp>
          <p:nvSpPr>
            <p:cNvPr id="1995" name="Shape 1995"/>
            <p:cNvSpPr/>
            <p:nvPr/>
          </p:nvSpPr>
          <p:spPr>
            <a:xfrm>
              <a:off x="1563779" y="3460523"/>
              <a:ext cx="1490699" cy="596399"/>
            </a:xfrm>
            <a:prstGeom prst="chevron">
              <a:avLst>
                <a:gd fmla="val 50000" name="adj"/>
              </a:avLst>
            </a:prstGeom>
            <a:solidFill>
              <a:srgbClr val="D2D2D2"/>
            </a:solidFill>
            <a:ln cap="flat" cmpd="sng" w="25400">
              <a:solidFill>
                <a:srgbClr val="BFBFBF">
                  <a:alpha val="89411"/>
                </a:srgbClr>
              </a:solidFill>
              <a:prstDash val="solid"/>
              <a:round/>
              <a:headEnd len="med" w="med" type="none"/>
              <a:tailEnd len="med" w="med" type="none"/>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96" name="Shape 1996"/>
            <p:cNvSpPr txBox="1"/>
            <p:nvPr/>
          </p:nvSpPr>
          <p:spPr>
            <a:xfrm>
              <a:off x="1861934" y="3460523"/>
              <a:ext cx="894600"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a:t>
              </a:r>
            </a:p>
          </p:txBody>
        </p:sp>
        <p:sp>
          <p:nvSpPr>
            <p:cNvPr id="1997" name="Shape 1997"/>
            <p:cNvSpPr/>
            <p:nvPr/>
          </p:nvSpPr>
          <p:spPr>
            <a:xfrm>
              <a:off x="2845847" y="3460523"/>
              <a:ext cx="1490699" cy="596399"/>
            </a:xfrm>
            <a:prstGeom prst="chevron">
              <a:avLst>
                <a:gd fmla="val 50000" name="adj"/>
              </a:avLst>
            </a:prstGeom>
            <a:solidFill>
              <a:srgbClr val="D2D2D2"/>
            </a:solidFill>
            <a:ln>
              <a:noFill/>
            </a:ln>
          </p:spPr>
          <p:txBody>
            <a:bodyPr anchorCtr="0" anchor="ctr" bIns="68575" lIns="68575" rIns="68575" tIns="68575">
              <a:noAutofit/>
            </a:bodyPr>
            <a:lstStyle/>
            <a:p>
              <a:pPr indent="0" lvl="0" marL="0" marR="0" rtl="0" algn="l">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p:txBody>
        </p:sp>
        <p:sp>
          <p:nvSpPr>
            <p:cNvPr id="1998" name="Shape 1998"/>
            <p:cNvSpPr txBox="1"/>
            <p:nvPr/>
          </p:nvSpPr>
          <p:spPr>
            <a:xfrm>
              <a:off x="3144000" y="3460523"/>
              <a:ext cx="894598" cy="596399"/>
            </a:xfrm>
            <a:prstGeom prst="rect">
              <a:avLst/>
            </a:prstGeom>
            <a:noFill/>
            <a:ln>
              <a:noFill/>
            </a:ln>
          </p:spPr>
          <p:txBody>
            <a:bodyPr anchorCtr="0" anchor="ctr" bIns="5700" lIns="11425" rIns="0" tIns="5700">
              <a:noAutofit/>
            </a:bodyPr>
            <a:lstStyle/>
            <a:p>
              <a:pPr indent="0" lvl="0" marL="0" marR="0" rtl="0" algn="ctr">
                <a:lnSpc>
                  <a:spcPct val="90000"/>
                </a:lnSpc>
                <a:spcBef>
                  <a:spcPts val="0"/>
                </a:spcBef>
                <a:spcAft>
                  <a:spcPts val="0"/>
                </a:spcAft>
                <a:buClr>
                  <a:srgbClr val="000000"/>
                </a:buClr>
                <a:buSzPct val="25000"/>
                <a:buFont typeface="Cambria"/>
                <a:buNone/>
              </a:pPr>
              <a:r>
                <a:rPr b="1" i="0" lang="en" sz="1100" u="none" cap="none" strike="noStrike">
                  <a:solidFill>
                    <a:srgbClr val="000000"/>
                  </a:solidFill>
                  <a:latin typeface="Cambria"/>
                  <a:ea typeface="Cambria"/>
                  <a:cs typeface="Cambria"/>
                  <a:sym typeface="Cambria"/>
                </a:rPr>
                <a:t>+</a:t>
              </a:r>
            </a:p>
          </p:txBody>
        </p:sp>
      </p:grpSp>
      <p:sp>
        <p:nvSpPr>
          <p:cNvPr id="1999" name="Shape 1999"/>
          <p:cNvSpPr txBox="1"/>
          <p:nvPr/>
        </p:nvSpPr>
        <p:spPr>
          <a:xfrm>
            <a:off x="762000" y="1434244"/>
            <a:ext cx="4089299" cy="5309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700">
                <a:solidFill>
                  <a:srgbClr val="005A3C"/>
                </a:solidFill>
                <a:latin typeface="Cambria"/>
                <a:ea typeface="Cambria"/>
                <a:cs typeface="Cambria"/>
                <a:sym typeface="Cambria"/>
              </a:rPr>
              <a:t>Position</a:t>
            </a:r>
          </a:p>
          <a:p>
            <a:pPr indent="0" lvl="0" marL="0" marR="0" rtl="0" algn="ctr">
              <a:spcBef>
                <a:spcPts val="0"/>
              </a:spcBef>
              <a:buSzPct val="25000"/>
              <a:buNone/>
            </a:pPr>
            <a:r>
              <a:rPr lang="en" sz="1400">
                <a:solidFill>
                  <a:srgbClr val="005A3C"/>
                </a:solidFill>
                <a:latin typeface="Cambria"/>
                <a:ea typeface="Cambria"/>
                <a:cs typeface="Cambria"/>
                <a:sym typeface="Cambria"/>
              </a:rPr>
              <a:t>160 Shares | $10,124.80</a:t>
            </a:r>
          </a:p>
        </p:txBody>
      </p:sp>
      <p:sp>
        <p:nvSpPr>
          <p:cNvPr id="2000" name="Shape 2000"/>
          <p:cNvSpPr txBox="1"/>
          <p:nvPr/>
        </p:nvSpPr>
        <p:spPr>
          <a:xfrm>
            <a:off x="722751" y="954135"/>
            <a:ext cx="4143000" cy="370200"/>
          </a:xfrm>
          <a:prstGeom prst="rect">
            <a:avLst/>
          </a:prstGeom>
          <a:noFill/>
          <a:ln>
            <a:noFill/>
          </a:ln>
        </p:spPr>
        <p:txBody>
          <a:bodyPr anchorCtr="0" anchor="ctr" bIns="91425" lIns="91425" rIns="91425" tIns="91425">
            <a:noAutofit/>
          </a:bodyPr>
          <a:lstStyle/>
          <a:p>
            <a:pPr indent="0" lvl="0" marL="0" marR="0" rtl="0" algn="l">
              <a:lnSpc>
                <a:spcPct val="90000"/>
              </a:lnSpc>
              <a:spcBef>
                <a:spcPts val="0"/>
              </a:spcBef>
              <a:buSzPct val="25000"/>
              <a:buNone/>
            </a:pPr>
            <a:r>
              <a:rPr b="1" lang="en" sz="1200">
                <a:solidFill>
                  <a:srgbClr val="000000"/>
                </a:solidFill>
                <a:latin typeface="Cambria"/>
                <a:ea typeface="Cambria"/>
                <a:cs typeface="Cambria"/>
                <a:sym typeface="Cambria"/>
              </a:rPr>
              <a:t>Value Strategy Position Changes</a:t>
            </a:r>
          </a:p>
        </p:txBody>
      </p:sp>
      <p:sp>
        <p:nvSpPr>
          <p:cNvPr id="2001" name="Shape 2001"/>
          <p:cNvSpPr txBox="1"/>
          <p:nvPr/>
        </p:nvSpPr>
        <p:spPr>
          <a:xfrm>
            <a:off x="691861" y="531668"/>
            <a:ext cx="5353800" cy="4698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2400">
                <a:solidFill>
                  <a:schemeClr val="dk1"/>
                </a:solidFill>
                <a:latin typeface="Cambria"/>
                <a:ea typeface="Cambria"/>
                <a:cs typeface="Cambria"/>
                <a:sym typeface="Cambria"/>
              </a:rPr>
              <a:t>Dow Chemicals</a:t>
            </a:r>
          </a:p>
        </p:txBody>
      </p:sp>
      <p:pic>
        <p:nvPicPr>
          <p:cNvPr id="2002" name="Shape 2002"/>
          <p:cNvPicPr preferRelativeResize="0"/>
          <p:nvPr/>
        </p:nvPicPr>
        <p:blipFill rotWithShape="1">
          <a:blip r:embed="rId3">
            <a:alphaModFix/>
          </a:blip>
          <a:srcRect b="0" l="0" r="0" t="0"/>
          <a:stretch/>
        </p:blipFill>
        <p:spPr>
          <a:xfrm>
            <a:off x="5680674" y="363564"/>
            <a:ext cx="3101686" cy="1070081"/>
          </a:xfrm>
          <a:prstGeom prst="rect">
            <a:avLst/>
          </a:prstGeom>
          <a:noFill/>
          <a:ln>
            <a:noFill/>
          </a:ln>
        </p:spPr>
      </p:pic>
      <p:sp>
        <p:nvSpPr>
          <p:cNvPr id="2003" name="Shape 2003"/>
          <p:cNvSpPr txBox="1"/>
          <p:nvPr/>
        </p:nvSpPr>
        <p:spPr>
          <a:xfrm>
            <a:off x="760839" y="3693905"/>
            <a:ext cx="4089300" cy="623100"/>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“To passionately create innovation for our stakeholders at the intersection of chemistry, biology, and physics.” –Mission Statement</a:t>
            </a:r>
          </a:p>
        </p:txBody>
      </p:sp>
      <p:sp>
        <p:nvSpPr>
          <p:cNvPr id="2004" name="Shape 2004"/>
          <p:cNvSpPr txBox="1"/>
          <p:nvPr/>
        </p:nvSpPr>
        <p:spPr>
          <a:xfrm>
            <a:off x="760839" y="2110518"/>
            <a:ext cx="4089299" cy="1361911"/>
          </a:xfrm>
          <a:prstGeom prst="rect">
            <a:avLst/>
          </a:prstGeom>
          <a:noFill/>
          <a:ln>
            <a:noFill/>
          </a:ln>
        </p:spPr>
        <p:txBody>
          <a:bodyPr anchorCtr="0" anchor="t" bIns="34275" lIns="68575" rIns="68575" tIns="34275">
            <a:noAutofit/>
          </a:bodyPr>
          <a:lstStyle/>
          <a:p>
            <a:pPr indent="0" lvl="0" marL="0" marR="0" rtl="0" algn="l">
              <a:lnSpc>
                <a:spcPct val="115000"/>
              </a:lnSpc>
              <a:spcBef>
                <a:spcPts val="0"/>
              </a:spcBef>
              <a:buSzPct val="25000"/>
              <a:buNone/>
            </a:pPr>
            <a:r>
              <a:rPr lang="en" sz="1200">
                <a:solidFill>
                  <a:schemeClr val="dk1"/>
                </a:solidFill>
                <a:latin typeface="Cambria"/>
                <a:ea typeface="Cambria"/>
                <a:cs typeface="Cambria"/>
                <a:sym typeface="Cambria"/>
              </a:rPr>
              <a:t>The Dow Chemical Company (Dow), incorporated on June 11, 1947, is a manufacturer and supplier of products used primarily as raw materials in the manufacture of customer products and services. The Company operates through five segments: Agricultural Sciences, Consumer Solutions, Infrastructure Solutions, Performance Materials &amp; Chemicals, and Performance Plastics.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8" name="Shape 2008"/>
        <p:cNvGrpSpPr/>
        <p:nvPr/>
      </p:nvGrpSpPr>
      <p:grpSpPr>
        <a:xfrm>
          <a:off x="0" y="0"/>
          <a:ext cx="0" cy="0"/>
          <a:chOff x="0" y="0"/>
          <a:chExt cx="0" cy="0"/>
        </a:xfrm>
      </p:grpSpPr>
      <p:sp>
        <p:nvSpPr>
          <p:cNvPr id="2009" name="Shape 2009"/>
          <p:cNvSpPr txBox="1"/>
          <p:nvPr>
            <p:ph idx="12" type="sldNum"/>
          </p:nvPr>
        </p:nvSpPr>
        <p:spPr>
          <a:xfrm>
            <a:off x="8565356" y="4850606"/>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2010" name="Shape 2010"/>
          <p:cNvSpPr txBox="1"/>
          <p:nvPr/>
        </p:nvSpPr>
        <p:spPr>
          <a:xfrm>
            <a:off x="685800" y="514350"/>
            <a:ext cx="7467599" cy="555497"/>
          </a:xfrm>
          <a:prstGeom prst="rect">
            <a:avLst/>
          </a:prstGeom>
          <a:noFill/>
          <a:ln>
            <a:noFill/>
          </a:ln>
        </p:spPr>
        <p:txBody>
          <a:bodyPr anchorCtr="0" anchor="t" bIns="34275" lIns="68575" rIns="68575" tIns="34275">
            <a:noAutofit/>
          </a:bodyPr>
          <a:lstStyle/>
          <a:p>
            <a:pPr indent="0" lvl="0" marL="0" marR="0" rtl="0" algn="l">
              <a:lnSpc>
                <a:spcPct val="90000"/>
              </a:lnSpc>
              <a:spcBef>
                <a:spcPts val="0"/>
              </a:spcBef>
              <a:spcAft>
                <a:spcPts val="0"/>
              </a:spcAft>
              <a:buClr>
                <a:srgbClr val="000000"/>
              </a:buClr>
              <a:buSzPct val="25000"/>
              <a:buFont typeface="Cambria"/>
              <a:buNone/>
            </a:pPr>
            <a:r>
              <a:rPr b="1" lang="en" sz="2300">
                <a:solidFill>
                  <a:srgbClr val="000000"/>
                </a:solidFill>
                <a:latin typeface="Cambria"/>
                <a:ea typeface="Cambria"/>
                <a:cs typeface="Cambria"/>
                <a:sym typeface="Cambria"/>
              </a:rPr>
              <a:t>Dividend Strategy Overview</a:t>
            </a:r>
          </a:p>
        </p:txBody>
      </p:sp>
      <p:sp>
        <p:nvSpPr>
          <p:cNvPr id="2011" name="Shape 2011"/>
          <p:cNvSpPr txBox="1"/>
          <p:nvPr/>
        </p:nvSpPr>
        <p:spPr>
          <a:xfrm>
            <a:off x="685800" y="914352"/>
            <a:ext cx="6115049" cy="310988"/>
          </a:xfrm>
          <a:prstGeom prst="rect">
            <a:avLst/>
          </a:prstGeom>
          <a:noFill/>
          <a:ln>
            <a:noFill/>
          </a:ln>
        </p:spPr>
        <p:txBody>
          <a:bodyPr anchorCtr="0" anchor="t" bIns="34275" lIns="68575" rIns="68575" tIns="34275">
            <a:noAutofit/>
          </a:bodyPr>
          <a:lstStyle/>
          <a:p>
            <a:pPr indent="-254000" lvl="0" marL="254000" marR="0" rtl="0" algn="l">
              <a:spcBef>
                <a:spcPts val="0"/>
              </a:spcBef>
              <a:buSzPct val="25000"/>
              <a:buNone/>
            </a:pPr>
            <a:r>
              <a:rPr b="1" lang="en" sz="1200">
                <a:solidFill>
                  <a:srgbClr val="000000"/>
                </a:solidFill>
                <a:latin typeface="Cambria"/>
                <a:ea typeface="Cambria"/>
                <a:cs typeface="Cambria"/>
                <a:sym typeface="Cambria"/>
              </a:rPr>
              <a:t>To find stocks fairly priced and offering a dividend yield greater than the S&amp;P 500</a:t>
            </a:r>
          </a:p>
        </p:txBody>
      </p:sp>
      <p:graphicFrame>
        <p:nvGraphicFramePr>
          <p:cNvPr id="2012" name="Shape 2012"/>
          <p:cNvGraphicFramePr/>
          <p:nvPr/>
        </p:nvGraphicFramePr>
        <p:xfrm>
          <a:off x="685800" y="1469850"/>
          <a:ext cx="3000000" cy="3000000"/>
        </p:xfrm>
        <a:graphic>
          <a:graphicData uri="http://schemas.openxmlformats.org/drawingml/2006/table">
            <a:tbl>
              <a:tblPr>
                <a:noFill/>
                <a:tableStyleId>{B22D6854-2507-48A4-8BB8-D34C36ED84D9}</a:tableStyleId>
              </a:tblPr>
              <a:tblGrid>
                <a:gridCol w="1224275"/>
                <a:gridCol w="2448525"/>
              </a:tblGrid>
              <a:tr h="389400">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BUY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3578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Dividend Yield</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 SPDR S&amp;P Dividend ETF</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3578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Quick Ratio</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 Industry Average</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713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Cash Dividends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Positive total cash dividends paid annually</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399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Positive Total Cash</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From investing and operating activities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2672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Constant Dividend</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2" marL="0" marR="0" rtl="0" algn="l">
                        <a:lnSpc>
                          <a:spcPct val="100000"/>
                        </a:lnSpc>
                        <a:spcBef>
                          <a:spcPts val="0"/>
                        </a:spcBef>
                        <a:spcAft>
                          <a:spcPts val="0"/>
                        </a:spcAft>
                        <a:buClr>
                          <a:schemeClr val="dk1"/>
                        </a:buClr>
                        <a:buSzPct val="25000"/>
                        <a:buFont typeface="Cambria"/>
                        <a:buNone/>
                      </a:pPr>
                      <a:r>
                        <a:rPr lang="en" sz="1100" u="none" cap="none" strike="noStrike">
                          <a:latin typeface="Cambria"/>
                          <a:ea typeface="Cambria"/>
                          <a:cs typeface="Cambria"/>
                          <a:sym typeface="Cambria"/>
                        </a:rPr>
                        <a:t>Yes</a:t>
                      </a:r>
                    </a:p>
                    <a:p>
                      <a:pPr indent="0" lvl="0" marL="0" marR="0" rtl="0" algn="l">
                        <a:spcBef>
                          <a:spcPts val="0"/>
                        </a:spcBef>
                        <a:buClr>
                          <a:schemeClr val="dk1"/>
                        </a:buClr>
                        <a:buSzPct val="25000"/>
                        <a:buFont typeface="Arial"/>
                        <a:buNone/>
                      </a:pPr>
                      <a:r>
                        <a:t/>
                      </a:r>
                      <a:endParaRPr sz="11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594375">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Dividend Growth</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2" marL="0" marR="0" rtl="0" algn="l">
                        <a:lnSpc>
                          <a:spcPct val="100000"/>
                        </a:lnSpc>
                        <a:spcBef>
                          <a:spcPts val="0"/>
                        </a:spcBef>
                        <a:spcAft>
                          <a:spcPts val="0"/>
                        </a:spcAft>
                        <a:buClr>
                          <a:schemeClr val="dk1"/>
                        </a:buClr>
                        <a:buSzPct val="25000"/>
                        <a:buFont typeface="Cambria"/>
                        <a:buNone/>
                      </a:pPr>
                      <a:r>
                        <a:rPr lang="en" sz="1100" u="none" cap="none" strike="noStrike">
                          <a:latin typeface="Cambria"/>
                          <a:ea typeface="Cambria"/>
                          <a:cs typeface="Cambria"/>
                          <a:sym typeface="Cambria"/>
                        </a:rPr>
                        <a:t>Historical and potential dividend growth</a:t>
                      </a:r>
                    </a:p>
                    <a:p>
                      <a:pPr indent="0" lvl="0" marL="0" marR="0" rtl="0" algn="l">
                        <a:spcBef>
                          <a:spcPts val="0"/>
                        </a:spcBef>
                        <a:buClr>
                          <a:schemeClr val="dk1"/>
                        </a:buClr>
                        <a:buSzPct val="25000"/>
                        <a:buFont typeface="Arial"/>
                        <a:buNone/>
                      </a:pPr>
                      <a:r>
                        <a:t/>
                      </a:r>
                      <a:endParaRPr sz="11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bl>
          </a:graphicData>
        </a:graphic>
      </p:graphicFrame>
      <p:graphicFrame>
        <p:nvGraphicFramePr>
          <p:cNvPr id="2013" name="Shape 2013"/>
          <p:cNvGraphicFramePr/>
          <p:nvPr/>
        </p:nvGraphicFramePr>
        <p:xfrm>
          <a:off x="4725036" y="1476249"/>
          <a:ext cx="3000000" cy="3000000"/>
        </p:xfrm>
        <a:graphic>
          <a:graphicData uri="http://schemas.openxmlformats.org/drawingml/2006/table">
            <a:tbl>
              <a:tblPr>
                <a:noFill/>
                <a:tableStyleId>{B22D6854-2507-48A4-8BB8-D34C36ED84D9}</a:tableStyleId>
              </a:tblPr>
              <a:tblGrid>
                <a:gridCol w="1218975"/>
                <a:gridCol w="2437950"/>
              </a:tblGrid>
              <a:tr h="365850">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SELL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8472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Dividends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Dividends are cut</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8937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Free Cash Flow</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Diminishes or is no longer positive</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8937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Alternative Investments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Superior investment alternatives are identified</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7" name="Shape 2017"/>
        <p:cNvGrpSpPr/>
        <p:nvPr/>
      </p:nvGrpSpPr>
      <p:grpSpPr>
        <a:xfrm>
          <a:off x="0" y="0"/>
          <a:ext cx="0" cy="0"/>
          <a:chOff x="0" y="0"/>
          <a:chExt cx="0" cy="0"/>
        </a:xfrm>
      </p:grpSpPr>
      <p:sp>
        <p:nvSpPr>
          <p:cNvPr id="2018" name="Shape 2018"/>
          <p:cNvSpPr txBox="1"/>
          <p:nvPr>
            <p:ph idx="12" type="sldNum"/>
          </p:nvPr>
        </p:nvSpPr>
        <p:spPr>
          <a:xfrm>
            <a:off x="8579643" y="4857750"/>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2019" name="Shape 2019"/>
          <p:cNvSpPr txBox="1"/>
          <p:nvPr/>
        </p:nvSpPr>
        <p:spPr>
          <a:xfrm>
            <a:off x="685800" y="508847"/>
            <a:ext cx="7467599" cy="555599"/>
          </a:xfrm>
          <a:prstGeom prst="rect">
            <a:avLst/>
          </a:prstGeom>
          <a:noFill/>
          <a:ln>
            <a:noFill/>
          </a:ln>
        </p:spPr>
        <p:txBody>
          <a:bodyPr anchorCtr="0" anchor="t" bIns="34275" lIns="68575" rIns="68575" tIns="34275">
            <a:noAutofit/>
          </a:bodyPr>
          <a:lstStyle/>
          <a:p>
            <a:pPr indent="0" lvl="0" marL="0" marR="0" rtl="0" algn="l">
              <a:lnSpc>
                <a:spcPct val="90000"/>
              </a:lnSpc>
              <a:spcBef>
                <a:spcPts val="0"/>
              </a:spcBef>
              <a:spcAft>
                <a:spcPts val="0"/>
              </a:spcAft>
              <a:buClr>
                <a:srgbClr val="000000"/>
              </a:buClr>
              <a:buSzPct val="25000"/>
              <a:buFont typeface="Cambria"/>
              <a:buNone/>
            </a:pPr>
            <a:r>
              <a:rPr b="1" lang="en" sz="2300">
                <a:solidFill>
                  <a:srgbClr val="000000"/>
                </a:solidFill>
                <a:latin typeface="Cambria"/>
                <a:ea typeface="Cambria"/>
                <a:cs typeface="Cambria"/>
                <a:sym typeface="Cambria"/>
              </a:rPr>
              <a:t>Dividend Strategy Overview</a:t>
            </a:r>
          </a:p>
        </p:txBody>
      </p:sp>
      <p:sp>
        <p:nvSpPr>
          <p:cNvPr id="2020" name="Shape 2020"/>
          <p:cNvSpPr txBox="1"/>
          <p:nvPr/>
        </p:nvSpPr>
        <p:spPr>
          <a:xfrm>
            <a:off x="4731330" y="1854200"/>
            <a:ext cx="3561900" cy="1822500"/>
          </a:xfrm>
          <a:prstGeom prst="rect">
            <a:avLst/>
          </a:prstGeom>
          <a:noFill/>
          <a:ln>
            <a:noFill/>
          </a:ln>
        </p:spPr>
        <p:txBody>
          <a:bodyPr anchorCtr="0" anchor="t" bIns="34275" lIns="68575" rIns="68575" tIns="34275">
            <a:noAutofit/>
          </a:bodyPr>
          <a:lstStyle/>
          <a:p>
            <a:pPr lvl="0" marR="0" rtl="0" algn="l">
              <a:lnSpc>
                <a:spcPct val="110000"/>
              </a:lnSpc>
              <a:spcBef>
                <a:spcPts val="300"/>
              </a:spcBef>
              <a:buNone/>
            </a:pPr>
            <a:r>
              <a:t/>
            </a:r>
            <a:endParaRPr sz="1100"/>
          </a:p>
        </p:txBody>
      </p:sp>
      <p:sp>
        <p:nvSpPr>
          <p:cNvPr id="2021" name="Shape 2021"/>
          <p:cNvSpPr txBox="1"/>
          <p:nvPr/>
        </p:nvSpPr>
        <p:spPr>
          <a:xfrm>
            <a:off x="685800" y="1349897"/>
            <a:ext cx="3568800" cy="3152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Stop Loss Criteria</a:t>
            </a:r>
          </a:p>
        </p:txBody>
      </p:sp>
      <p:sp>
        <p:nvSpPr>
          <p:cNvPr id="2022" name="Shape 2022"/>
          <p:cNvSpPr txBox="1"/>
          <p:nvPr/>
        </p:nvSpPr>
        <p:spPr>
          <a:xfrm>
            <a:off x="4731330" y="1349897"/>
            <a:ext cx="3561900" cy="315299"/>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Acquisitions</a:t>
            </a:r>
          </a:p>
        </p:txBody>
      </p:sp>
      <p:sp>
        <p:nvSpPr>
          <p:cNvPr id="2023" name="Shape 2023"/>
          <p:cNvSpPr txBox="1"/>
          <p:nvPr/>
        </p:nvSpPr>
        <p:spPr>
          <a:xfrm>
            <a:off x="685800" y="1854200"/>
            <a:ext cx="3810000" cy="1053900"/>
          </a:xfrm>
          <a:prstGeom prst="rect">
            <a:avLst/>
          </a:prstGeom>
          <a:noFill/>
          <a:ln>
            <a:noFill/>
          </a:ln>
        </p:spPr>
        <p:txBody>
          <a:bodyPr anchorCtr="0" anchor="t" bIns="34275" lIns="68575" rIns="68575" tIns="34275">
            <a:noAutofit/>
          </a:bodyPr>
          <a:lstStyle/>
          <a:p>
            <a:pPr lvl="0" rtl="0">
              <a:lnSpc>
                <a:spcPct val="150000"/>
              </a:lnSpc>
              <a:spcBef>
                <a:spcPts val="0"/>
              </a:spcBef>
              <a:buClr>
                <a:schemeClr val="dk1"/>
              </a:buClr>
              <a:buFont typeface="Arial"/>
              <a:buNone/>
            </a:pPr>
            <a:r>
              <a:rPr lang="en">
                <a:solidFill>
                  <a:schemeClr val="dk1"/>
                </a:solidFill>
                <a:latin typeface="Cambria"/>
                <a:ea typeface="Cambria"/>
                <a:cs typeface="Cambria"/>
                <a:sym typeface="Cambria"/>
              </a:rPr>
              <a:t>Given the overall economic uncertainty surrounding the new presidency and international markets, we did not employ any stop losses this semester.</a:t>
            </a:r>
            <a:r>
              <a:rPr lang="en" sz="1200">
                <a:solidFill>
                  <a:schemeClr val="dk1"/>
                </a:solidFill>
                <a:latin typeface="Cambria"/>
                <a:ea typeface="Cambria"/>
                <a:cs typeface="Cambria"/>
                <a:sym typeface="Cambria"/>
              </a:rPr>
              <a:t> </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7" name="Shape 2027"/>
        <p:cNvGrpSpPr/>
        <p:nvPr/>
      </p:nvGrpSpPr>
      <p:grpSpPr>
        <a:xfrm>
          <a:off x="0" y="0"/>
          <a:ext cx="0" cy="0"/>
          <a:chOff x="0" y="0"/>
          <a:chExt cx="0" cy="0"/>
        </a:xfrm>
      </p:grpSpPr>
      <p:sp>
        <p:nvSpPr>
          <p:cNvPr id="2028" name="Shape 2028"/>
          <p:cNvSpPr txBox="1"/>
          <p:nvPr>
            <p:ph idx="12" type="sldNum"/>
          </p:nvPr>
        </p:nvSpPr>
        <p:spPr>
          <a:xfrm>
            <a:off x="8579643" y="4879181"/>
            <a:ext cx="381000" cy="17145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Arial"/>
                <a:ea typeface="Arial"/>
                <a:cs typeface="Arial"/>
                <a:sym typeface="Arial"/>
              </a:rPr>
              <a:t>‹#›</a:t>
            </a:fld>
          </a:p>
        </p:txBody>
      </p:sp>
      <p:sp>
        <p:nvSpPr>
          <p:cNvPr id="2029" name="Shape 2029"/>
          <p:cNvSpPr txBox="1"/>
          <p:nvPr/>
        </p:nvSpPr>
        <p:spPr>
          <a:xfrm>
            <a:off x="590550" y="611994"/>
            <a:ext cx="7467599" cy="555497"/>
          </a:xfrm>
          <a:prstGeom prst="rect">
            <a:avLst/>
          </a:prstGeom>
          <a:noFill/>
          <a:ln>
            <a:noFill/>
          </a:ln>
        </p:spPr>
        <p:txBody>
          <a:bodyPr anchorCtr="0" anchor="t" bIns="34275" lIns="68575" rIns="68575" tIns="34275">
            <a:noAutofit/>
          </a:bodyPr>
          <a:lstStyle/>
          <a:p>
            <a:pPr indent="0" lvl="0" marL="0" marR="0" rtl="0" algn="l">
              <a:lnSpc>
                <a:spcPct val="90000"/>
              </a:lnSpc>
              <a:spcBef>
                <a:spcPts val="0"/>
              </a:spcBef>
              <a:spcAft>
                <a:spcPts val="0"/>
              </a:spcAft>
              <a:buClr>
                <a:srgbClr val="000000"/>
              </a:buClr>
              <a:buSzPct val="25000"/>
              <a:buFont typeface="Cambria"/>
              <a:buNone/>
            </a:pPr>
            <a:r>
              <a:rPr b="1" lang="en" sz="2300">
                <a:solidFill>
                  <a:srgbClr val="000000"/>
                </a:solidFill>
                <a:latin typeface="Cambria"/>
                <a:ea typeface="Cambria"/>
                <a:cs typeface="Cambria"/>
                <a:sym typeface="Cambria"/>
              </a:rPr>
              <a:t>ETF Strategy Overview</a:t>
            </a:r>
          </a:p>
        </p:txBody>
      </p:sp>
      <p:graphicFrame>
        <p:nvGraphicFramePr>
          <p:cNvPr id="2030" name="Shape 2030"/>
          <p:cNvGraphicFramePr/>
          <p:nvPr/>
        </p:nvGraphicFramePr>
        <p:xfrm>
          <a:off x="663575" y="1289391"/>
          <a:ext cx="3000000" cy="3000000"/>
        </p:xfrm>
        <a:graphic>
          <a:graphicData uri="http://schemas.openxmlformats.org/drawingml/2006/table">
            <a:tbl>
              <a:tblPr>
                <a:noFill/>
                <a:tableStyleId>{B22D6854-2507-48A4-8BB8-D34C36ED84D9}</a:tableStyleId>
              </a:tblPr>
              <a:tblGrid>
                <a:gridCol w="1220250"/>
                <a:gridCol w="1220250"/>
                <a:gridCol w="1220250"/>
              </a:tblGrid>
              <a:tr h="417450">
                <a:tc gridSpan="3">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BUY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c hMerge="1"/>
              </a:tr>
              <a:tr h="392075">
                <a:tc>
                  <a:txBody>
                    <a:bodyPr>
                      <a:noAutofit/>
                    </a:bodyPr>
                    <a:lstStyle/>
                    <a:p>
                      <a:pPr indent="0" lvl="0" marL="0" marR="0" rtl="0" algn="l">
                        <a:spcBef>
                          <a:spcPts val="0"/>
                        </a:spcBef>
                        <a:buClr>
                          <a:schemeClr val="dk1"/>
                        </a:buClr>
                        <a:buSzPct val="25000"/>
                        <a:buFont typeface="Arial"/>
                        <a:buNone/>
                      </a:pPr>
                      <a:r>
                        <a:t/>
                      </a:r>
                      <a:endParaRPr b="1" sz="12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Growth</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Value</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640050">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Average 3 Month Volume</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200" u="none" cap="none" strike="noStrike">
                          <a:latin typeface="Cambria"/>
                          <a:ea typeface="Cambria"/>
                          <a:cs typeface="Cambria"/>
                          <a:sym typeface="Cambria"/>
                        </a:rPr>
                        <a:t> ≥ 600MM Shares 	</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c>
                  <a:txBody>
                    <a:bodyPr>
                      <a:noAutofit/>
                    </a:bodyPr>
                    <a:lstStyle/>
                    <a:p>
                      <a:pPr indent="0" lvl="0" marL="0" marR="0" rtl="0" algn="l">
                        <a:spcBef>
                          <a:spcPts val="0"/>
                        </a:spcBef>
                        <a:buClr>
                          <a:schemeClr val="dk1"/>
                        </a:buClr>
                        <a:buSzPct val="25000"/>
                        <a:buFont typeface="Cambria"/>
                        <a:buNone/>
                      </a:pPr>
                      <a:r>
                        <a:rPr lang="en" sz="1200" u="none" cap="none" strike="noStrike">
                          <a:latin typeface="Cambria"/>
                          <a:ea typeface="Cambria"/>
                          <a:cs typeface="Cambria"/>
                          <a:sym typeface="Cambria"/>
                        </a:rPr>
                        <a:t>≥ 600MM Shares </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57200">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Portfolio P/E</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200" u="none" cap="none" strike="noStrike">
                          <a:latin typeface="Cambria"/>
                          <a:ea typeface="Cambria"/>
                          <a:cs typeface="Cambria"/>
                          <a:sym typeface="Cambria"/>
                        </a:rPr>
                        <a:t> 14 ≤ P/E ≤ 22</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c>
                  <a:txBody>
                    <a:bodyPr>
                      <a:noAutofit/>
                    </a:bodyPr>
                    <a:lstStyle/>
                    <a:p>
                      <a:pPr indent="0" lvl="0" marL="0" marR="0" rtl="0" algn="l">
                        <a:lnSpc>
                          <a:spcPct val="100000"/>
                        </a:lnSpc>
                        <a:spcBef>
                          <a:spcPts val="0"/>
                        </a:spcBef>
                        <a:spcAft>
                          <a:spcPts val="0"/>
                        </a:spcAft>
                        <a:buClr>
                          <a:schemeClr val="dk1"/>
                        </a:buClr>
                        <a:buSzPct val="25000"/>
                        <a:buFont typeface="Cambria"/>
                        <a:buNone/>
                      </a:pPr>
                      <a:r>
                        <a:rPr lang="en" sz="1200" u="none" cap="none" strike="noStrike">
                          <a:latin typeface="Cambria"/>
                          <a:ea typeface="Cambria"/>
                          <a:cs typeface="Cambria"/>
                          <a:sym typeface="Cambria"/>
                        </a:rPr>
                        <a:t>≤ S&amp;P 500</a:t>
                      </a:r>
                    </a:p>
                    <a:p>
                      <a:pPr indent="0" lvl="0" marL="0" marR="0" rtl="0" algn="l">
                        <a:spcBef>
                          <a:spcPts val="0"/>
                        </a:spcBef>
                        <a:buClr>
                          <a:schemeClr val="dk1"/>
                        </a:buClr>
                        <a:buSzPct val="25000"/>
                        <a:buFont typeface="Arial"/>
                        <a:buNone/>
                      </a:pPr>
                      <a:r>
                        <a:t/>
                      </a:r>
                      <a:endParaRPr sz="12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57200">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Beta (3 years)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200" u="none" cap="none" strike="noStrike">
                          <a:latin typeface="Cambria"/>
                          <a:ea typeface="Cambria"/>
                          <a:cs typeface="Cambria"/>
                          <a:sym typeface="Cambria"/>
                        </a:rPr>
                        <a:t>≤ 1.25 </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c>
                  <a:txBody>
                    <a:bodyPr>
                      <a:noAutofit/>
                    </a:bodyPr>
                    <a:lstStyle/>
                    <a:p>
                      <a:pPr indent="0" lvl="0" marL="0" marR="0" rtl="0" algn="l">
                        <a:lnSpc>
                          <a:spcPct val="100000"/>
                        </a:lnSpc>
                        <a:spcBef>
                          <a:spcPts val="0"/>
                        </a:spcBef>
                        <a:spcAft>
                          <a:spcPts val="0"/>
                        </a:spcAft>
                        <a:buClr>
                          <a:schemeClr val="dk1"/>
                        </a:buClr>
                        <a:buSzPct val="25000"/>
                        <a:buFont typeface="Cambria"/>
                        <a:buNone/>
                      </a:pPr>
                      <a:r>
                        <a:rPr lang="en" sz="1200" u="none" cap="none" strike="noStrike">
                          <a:latin typeface="Cambria"/>
                          <a:ea typeface="Cambria"/>
                          <a:cs typeface="Cambria"/>
                          <a:sym typeface="Cambria"/>
                        </a:rPr>
                        <a:t>≤ 1</a:t>
                      </a:r>
                    </a:p>
                    <a:p>
                      <a:pPr indent="0" lvl="0" marL="0" marR="0" rtl="0" algn="l">
                        <a:spcBef>
                          <a:spcPts val="0"/>
                        </a:spcBef>
                        <a:buClr>
                          <a:schemeClr val="dk1"/>
                        </a:buClr>
                        <a:buSzPct val="25000"/>
                        <a:buFont typeface="Arial"/>
                        <a:buNone/>
                      </a:pPr>
                      <a:r>
                        <a:t/>
                      </a:r>
                      <a:endParaRPr sz="12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57200">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Net Assets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200" u="none" cap="none" strike="noStrike">
                          <a:latin typeface="Cambria"/>
                          <a:ea typeface="Cambria"/>
                          <a:cs typeface="Cambria"/>
                          <a:sym typeface="Cambria"/>
                        </a:rPr>
                        <a:t> ≥ $250MM</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c>
                  <a:txBody>
                    <a:bodyPr>
                      <a:noAutofit/>
                    </a:bodyPr>
                    <a:lstStyle/>
                    <a:p>
                      <a:pPr indent="0" lvl="0" marL="0" marR="0" rtl="0" algn="l">
                        <a:lnSpc>
                          <a:spcPct val="100000"/>
                        </a:lnSpc>
                        <a:spcBef>
                          <a:spcPts val="0"/>
                        </a:spcBef>
                        <a:spcAft>
                          <a:spcPts val="0"/>
                        </a:spcAft>
                        <a:buClr>
                          <a:schemeClr val="dk1"/>
                        </a:buClr>
                        <a:buSzPct val="25000"/>
                        <a:buFont typeface="Cambria"/>
                        <a:buNone/>
                      </a:pPr>
                      <a:r>
                        <a:rPr lang="en" sz="1200" u="none" cap="none" strike="noStrike">
                          <a:latin typeface="Cambria"/>
                          <a:ea typeface="Cambria"/>
                          <a:cs typeface="Cambria"/>
                          <a:sym typeface="Cambria"/>
                        </a:rPr>
                        <a:t>≥ $250MM</a:t>
                      </a:r>
                    </a:p>
                    <a:p>
                      <a:pPr indent="0" lvl="0" marL="0" marR="0" rtl="0" algn="l">
                        <a:spcBef>
                          <a:spcPts val="0"/>
                        </a:spcBef>
                        <a:buClr>
                          <a:schemeClr val="dk1"/>
                        </a:buClr>
                        <a:buSzPct val="25000"/>
                        <a:buFont typeface="Arial"/>
                        <a:buNone/>
                      </a:pPr>
                      <a:r>
                        <a:t/>
                      </a:r>
                      <a:endParaRPr sz="12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457200">
                <a:tc>
                  <a:txBody>
                    <a:bodyPr>
                      <a:noAutofit/>
                    </a:bodyPr>
                    <a:lstStyle/>
                    <a:p>
                      <a:pPr indent="0" lvl="0" marL="0" marR="0" rtl="0" algn="l">
                        <a:spcBef>
                          <a:spcPts val="0"/>
                        </a:spcBef>
                        <a:buClr>
                          <a:schemeClr val="dk1"/>
                        </a:buClr>
                        <a:buSzPct val="25000"/>
                        <a:buFont typeface="Cambria"/>
                        <a:buNone/>
                      </a:pPr>
                      <a:r>
                        <a:rPr b="1" lang="en" sz="1200" u="none" cap="none" strike="noStrike">
                          <a:latin typeface="Cambria"/>
                          <a:ea typeface="Cambria"/>
                          <a:cs typeface="Cambria"/>
                          <a:sym typeface="Cambria"/>
                        </a:rPr>
                        <a:t>Expense Ratio</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200" u="none" cap="none" strike="noStrike">
                          <a:latin typeface="Cambria"/>
                          <a:ea typeface="Cambria"/>
                          <a:cs typeface="Cambria"/>
                          <a:sym typeface="Cambria"/>
                        </a:rPr>
                        <a:t>≤ 0.9%</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c>
                  <a:txBody>
                    <a:bodyPr>
                      <a:noAutofit/>
                    </a:bodyPr>
                    <a:lstStyle/>
                    <a:p>
                      <a:pPr indent="0" lvl="0" marL="0" marR="0" rtl="0" algn="l">
                        <a:lnSpc>
                          <a:spcPct val="100000"/>
                        </a:lnSpc>
                        <a:spcBef>
                          <a:spcPts val="0"/>
                        </a:spcBef>
                        <a:spcAft>
                          <a:spcPts val="0"/>
                        </a:spcAft>
                        <a:buClr>
                          <a:schemeClr val="dk1"/>
                        </a:buClr>
                        <a:buSzPct val="25000"/>
                        <a:buFont typeface="Cambria"/>
                        <a:buNone/>
                      </a:pPr>
                      <a:r>
                        <a:rPr lang="en" sz="1200" u="none" cap="none" strike="noStrike">
                          <a:latin typeface="Cambria"/>
                          <a:ea typeface="Cambria"/>
                          <a:cs typeface="Cambria"/>
                          <a:sym typeface="Cambria"/>
                        </a:rPr>
                        <a:t>≤ 0.9% </a:t>
                      </a:r>
                    </a:p>
                    <a:p>
                      <a:pPr indent="0" lvl="0" marL="0" marR="0" rtl="0" algn="l">
                        <a:spcBef>
                          <a:spcPts val="0"/>
                        </a:spcBef>
                        <a:buClr>
                          <a:schemeClr val="dk1"/>
                        </a:buClr>
                        <a:buSzPct val="25000"/>
                        <a:buFont typeface="Arial"/>
                        <a:buNone/>
                      </a:pPr>
                      <a:r>
                        <a:t/>
                      </a:r>
                      <a:endParaRPr sz="1200" u="none" cap="none" strike="noStrike">
                        <a:latin typeface="Cambria"/>
                        <a:ea typeface="Cambria"/>
                        <a:cs typeface="Cambria"/>
                        <a:sym typeface="Cambria"/>
                      </a:endParaRP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bl>
          </a:graphicData>
        </a:graphic>
      </p:graphicFrame>
      <p:graphicFrame>
        <p:nvGraphicFramePr>
          <p:cNvPr id="2031" name="Shape 2031"/>
          <p:cNvGraphicFramePr/>
          <p:nvPr/>
        </p:nvGraphicFramePr>
        <p:xfrm>
          <a:off x="4822509" y="1296411"/>
          <a:ext cx="3000000" cy="3000000"/>
        </p:xfrm>
        <a:graphic>
          <a:graphicData uri="http://schemas.openxmlformats.org/drawingml/2006/table">
            <a:tbl>
              <a:tblPr>
                <a:noFill/>
                <a:tableStyleId>{B22D6854-2507-48A4-8BB8-D34C36ED84D9}</a:tableStyleId>
              </a:tblPr>
              <a:tblGrid>
                <a:gridCol w="1221300"/>
                <a:gridCol w="2423550"/>
              </a:tblGrid>
              <a:tr h="387000">
                <a:tc gridSpan="2">
                  <a:txBody>
                    <a:bodyPr>
                      <a:noAutofit/>
                    </a:bodyPr>
                    <a:lstStyle/>
                    <a:p>
                      <a:pPr indent="0" lvl="0" marL="0" marR="0" rtl="0" algn="ctr">
                        <a:spcBef>
                          <a:spcPts val="0"/>
                        </a:spcBef>
                        <a:buClr>
                          <a:schemeClr val="lt1"/>
                        </a:buClr>
                        <a:buSzPct val="25000"/>
                        <a:buFont typeface="Cambria"/>
                        <a:buNone/>
                      </a:pPr>
                      <a:r>
                        <a:rPr lang="en" sz="1400" u="none" cap="none" strike="noStrike">
                          <a:solidFill>
                            <a:schemeClr val="lt1"/>
                          </a:solidFill>
                          <a:latin typeface="Cambria"/>
                          <a:ea typeface="Cambria"/>
                          <a:cs typeface="Cambria"/>
                          <a:sym typeface="Cambria"/>
                        </a:rPr>
                        <a:t>SELL CRITERIA</a:t>
                      </a:r>
                    </a:p>
                  </a:txBody>
                  <a:tcPr marT="45725" marB="45725" marR="91450" marL="91450" anchor="ctr">
                    <a:lnL cap="flat" cmpd="sng" w="12700">
                      <a:solidFill>
                        <a:srgbClr val="436C3C"/>
                      </a:solidFill>
                      <a:prstDash val="solid"/>
                      <a:round/>
                      <a:headEnd len="med" w="med" type="none"/>
                      <a:tailEnd len="med" w="med" type="none"/>
                    </a:lnL>
                    <a:lnR cap="flat" cmpd="sng" w="12700">
                      <a:solidFill>
                        <a:srgbClr val="436C3C"/>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436C3C"/>
                      </a:solidFill>
                      <a:prstDash val="solid"/>
                      <a:round/>
                      <a:headEnd len="med" w="med" type="none"/>
                      <a:tailEnd len="med" w="med" type="none"/>
                    </a:lnB>
                    <a:solidFill>
                      <a:srgbClr val="005A3C"/>
                    </a:solidFill>
                  </a:tcPr>
                </a:tc>
                <a:tc hMerge="1"/>
              </a:tr>
              <a:tr h="52160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Price/Earnings</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Does not meet criteria</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436C3C"/>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r h="550250">
                <a:tc>
                  <a:txBody>
                    <a:bodyPr>
                      <a:noAutofit/>
                    </a:bodyPr>
                    <a:lstStyle/>
                    <a:p>
                      <a:pPr indent="0" lvl="0" marL="0" marR="0" rtl="0" algn="l">
                        <a:spcBef>
                          <a:spcPts val="0"/>
                        </a:spcBef>
                        <a:buClr>
                          <a:schemeClr val="dk1"/>
                        </a:buClr>
                        <a:buSzPct val="25000"/>
                        <a:buFont typeface="Cambria"/>
                        <a:buNone/>
                      </a:pPr>
                      <a:r>
                        <a:rPr b="1" lang="en" sz="1100" u="none" cap="none" strike="noStrike">
                          <a:latin typeface="Cambria"/>
                          <a:ea typeface="Cambria"/>
                          <a:cs typeface="Cambria"/>
                          <a:sym typeface="Cambria"/>
                        </a:rPr>
                        <a:t>Price</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BFBFBF"/>
                    </a:solidFill>
                  </a:tcPr>
                </a:tc>
                <a:tc>
                  <a:txBody>
                    <a:bodyPr>
                      <a:noAutofit/>
                    </a:bodyPr>
                    <a:lstStyle/>
                    <a:p>
                      <a:pPr indent="0" lvl="0" marL="0" marR="0" rtl="0" algn="l">
                        <a:spcBef>
                          <a:spcPts val="0"/>
                        </a:spcBef>
                        <a:buClr>
                          <a:schemeClr val="dk1"/>
                        </a:buClr>
                        <a:buSzPct val="25000"/>
                        <a:buFont typeface="Cambria"/>
                        <a:buNone/>
                      </a:pPr>
                      <a:r>
                        <a:rPr lang="en" sz="1100" u="none" cap="none" strike="noStrike">
                          <a:latin typeface="Cambria"/>
                          <a:ea typeface="Cambria"/>
                          <a:cs typeface="Cambria"/>
                          <a:sym typeface="Cambria"/>
                        </a:rPr>
                        <a:t>Drops 10%</a:t>
                      </a:r>
                    </a:p>
                  </a:txBody>
                  <a:tcPr marT="45725" marB="45725" marR="91450" marL="9145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D8D8D8"/>
                    </a:solidFill>
                  </a:tcPr>
                </a:tc>
              </a:tr>
            </a:tbl>
          </a:graphicData>
        </a:graphic>
      </p:graphicFrame>
      <p:sp>
        <p:nvSpPr>
          <p:cNvPr id="2032" name="Shape 2032"/>
          <p:cNvSpPr txBox="1"/>
          <p:nvPr/>
        </p:nvSpPr>
        <p:spPr>
          <a:xfrm>
            <a:off x="4784964" y="3742562"/>
            <a:ext cx="3905249" cy="755463"/>
          </a:xfrm>
          <a:prstGeom prst="rect">
            <a:avLst/>
          </a:prstGeom>
          <a:noFill/>
          <a:ln>
            <a:noFill/>
          </a:ln>
        </p:spPr>
        <p:txBody>
          <a:bodyPr anchorCtr="0" anchor="t" bIns="34275" lIns="68575" rIns="68575" tIns="34275">
            <a:noAutofit/>
          </a:bodyPr>
          <a:lstStyle/>
          <a:p>
            <a:pPr indent="0" lvl="0" marL="0" marR="0" rtl="0" algn="l">
              <a:lnSpc>
                <a:spcPct val="110000"/>
              </a:lnSpc>
              <a:spcBef>
                <a:spcPts val="0"/>
              </a:spcBef>
              <a:spcAft>
                <a:spcPts val="0"/>
              </a:spcAft>
              <a:buClr>
                <a:srgbClr val="ED7D31"/>
              </a:buClr>
              <a:buSzPct val="25000"/>
              <a:buFont typeface="Arial"/>
              <a:buNone/>
            </a:pPr>
            <a:r>
              <a:rPr b="0" i="0" lang="en" sz="1200" u="none" cap="none" strike="noStrike">
                <a:solidFill>
                  <a:srgbClr val="000000"/>
                </a:solidFill>
                <a:latin typeface="Cambria"/>
                <a:ea typeface="Cambria"/>
                <a:cs typeface="Cambria"/>
                <a:sym typeface="Cambria"/>
              </a:rPr>
              <a:t>All </a:t>
            </a:r>
            <a:r>
              <a:rPr lang="en" sz="1200">
                <a:latin typeface="Cambria"/>
                <a:ea typeface="Cambria"/>
                <a:cs typeface="Cambria"/>
                <a:sym typeface="Cambria"/>
              </a:rPr>
              <a:t>Spdr</a:t>
            </a:r>
            <a:r>
              <a:rPr b="0" i="0" lang="en" sz="1200" u="none" cap="none" strike="noStrike">
                <a:solidFill>
                  <a:srgbClr val="000000"/>
                </a:solidFill>
                <a:latin typeface="Cambria"/>
                <a:ea typeface="Cambria"/>
                <a:cs typeface="Cambria"/>
                <a:sym typeface="Cambria"/>
              </a:rPr>
              <a:t> ETFs were purchased or sold in order to utilize the cash in our portfolio while waiting for investment decisions to be made.</a:t>
            </a:r>
          </a:p>
        </p:txBody>
      </p:sp>
      <p:sp>
        <p:nvSpPr>
          <p:cNvPr id="2033" name="Shape 2033"/>
          <p:cNvSpPr txBox="1"/>
          <p:nvPr/>
        </p:nvSpPr>
        <p:spPr>
          <a:xfrm>
            <a:off x="4822825" y="3362325"/>
            <a:ext cx="3682443" cy="315422"/>
          </a:xfrm>
          <a:prstGeom prst="rect">
            <a:avLst/>
          </a:prstGeom>
          <a:solidFill>
            <a:srgbClr val="D2D2D2"/>
          </a:solidFill>
          <a:ln>
            <a:noFill/>
          </a:ln>
        </p:spPr>
        <p:txBody>
          <a:bodyPr anchorCtr="0" anchor="t" bIns="34275" lIns="68575" rIns="68575" tIns="34275">
            <a:noAutofit/>
          </a:bodyPr>
          <a:lstStyle/>
          <a:p>
            <a:pPr indent="0" lvl="0" marL="0" marR="0" rtl="0" algn="ctr">
              <a:spcBef>
                <a:spcPts val="0"/>
              </a:spcBef>
              <a:buSzPct val="25000"/>
              <a:buNone/>
            </a:pPr>
            <a:r>
              <a:rPr b="1" lang="en" sz="1600">
                <a:solidFill>
                  <a:srgbClr val="005A3C"/>
                </a:solidFill>
                <a:latin typeface="Cambria"/>
                <a:ea typeface="Cambria"/>
                <a:cs typeface="Cambria"/>
                <a:sym typeface="Cambria"/>
              </a:rPr>
              <a:t>Position Change</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8" name="Shape 2038"/>
        <p:cNvGrpSpPr/>
        <p:nvPr/>
      </p:nvGrpSpPr>
      <p:grpSpPr>
        <a:xfrm>
          <a:off x="0" y="0"/>
          <a:ext cx="0" cy="0"/>
          <a:chOff x="0" y="0"/>
          <a:chExt cx="0" cy="0"/>
        </a:xfrm>
      </p:grpSpPr>
      <p:sp>
        <p:nvSpPr>
          <p:cNvPr id="2039" name="Shape 2039"/>
          <p:cNvSpPr txBox="1"/>
          <p:nvPr>
            <p:ph type="title"/>
          </p:nvPr>
        </p:nvSpPr>
        <p:spPr>
          <a:xfrm>
            <a:off x="5273274" y="2188075"/>
            <a:ext cx="3388200" cy="676500"/>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RISK ANALYSIS </a:t>
            </a:r>
          </a:p>
        </p:txBody>
      </p:sp>
      <p:sp>
        <p:nvSpPr>
          <p:cNvPr id="2040" name="Shape 2040"/>
          <p:cNvSpPr txBox="1"/>
          <p:nvPr>
            <p:ph idx="1" type="body"/>
          </p:nvPr>
        </p:nvSpPr>
        <p:spPr>
          <a:xfrm>
            <a:off x="5385771" y="1958592"/>
            <a:ext cx="1493660" cy="377033"/>
          </a:xfrm>
          <a:prstGeom prst="rect">
            <a:avLst/>
          </a:prstGeom>
          <a:noFill/>
          <a:ln>
            <a:noFill/>
          </a:ln>
        </p:spPr>
        <p:txBody>
          <a:bodyPr anchorCtr="0" anchor="b" bIns="34275" lIns="68575" rIns="68575" tIns="3427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a:t>
            </a:r>
            <a:r>
              <a:rPr lang="en" sz="1900">
                <a:solidFill>
                  <a:srgbClr val="005A3C"/>
                </a:solidFill>
                <a:latin typeface="Cambria"/>
                <a:ea typeface="Cambria"/>
                <a:cs typeface="Cambria"/>
                <a:sym typeface="Cambria"/>
              </a:rPr>
              <a:t>7</a:t>
            </a:r>
          </a:p>
        </p:txBody>
      </p:sp>
      <p:sp>
        <p:nvSpPr>
          <p:cNvPr id="2041" name="Shape 2041"/>
          <p:cNvSpPr txBox="1"/>
          <p:nvPr>
            <p:ph idx="12" type="sldNum"/>
          </p:nvPr>
        </p:nvSpPr>
        <p:spPr>
          <a:xfrm>
            <a:off x="8608867" y="4790121"/>
            <a:ext cx="4571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2042" name="Shape 2042"/>
          <p:cNvGrpSpPr/>
          <p:nvPr/>
        </p:nvGrpSpPr>
        <p:grpSpPr>
          <a:xfrm>
            <a:off x="200025" y="4362450"/>
            <a:ext cx="8743949" cy="346073"/>
            <a:chOff x="0" y="0"/>
            <a:chExt cx="11658599" cy="461431"/>
          </a:xfrm>
        </p:grpSpPr>
        <p:sp>
          <p:nvSpPr>
            <p:cNvPr id="2043" name="Shape 2043"/>
            <p:cNvSpPr/>
            <p:nvPr/>
          </p:nvSpPr>
          <p:spPr>
            <a:xfrm>
              <a:off x="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44" name="Shape 2044"/>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Overview </a:t>
              </a:r>
            </a:p>
          </p:txBody>
        </p:sp>
        <p:sp>
          <p:nvSpPr>
            <p:cNvPr id="2045" name="Shape 2045"/>
            <p:cNvSpPr/>
            <p:nvPr/>
          </p:nvSpPr>
          <p:spPr>
            <a:xfrm>
              <a:off x="163949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46" name="Shape 2046"/>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Economic Conditions</a:t>
              </a:r>
            </a:p>
          </p:txBody>
        </p:sp>
        <p:sp>
          <p:nvSpPr>
            <p:cNvPr id="2047" name="Shape 2047"/>
            <p:cNvSpPr/>
            <p:nvPr/>
          </p:nvSpPr>
          <p:spPr>
            <a:xfrm>
              <a:off x="327898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48" name="Shape 2048"/>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Sector Summaries</a:t>
              </a:r>
            </a:p>
          </p:txBody>
        </p:sp>
        <p:sp>
          <p:nvSpPr>
            <p:cNvPr id="2049" name="Shape 2049"/>
            <p:cNvSpPr/>
            <p:nvPr/>
          </p:nvSpPr>
          <p:spPr>
            <a:xfrm>
              <a:off x="491847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50" name="Shape 2050"/>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Portfolio Strategy &amp; Composition</a:t>
              </a:r>
            </a:p>
          </p:txBody>
        </p:sp>
        <p:sp>
          <p:nvSpPr>
            <p:cNvPr id="2051" name="Shape 2051"/>
            <p:cNvSpPr/>
            <p:nvPr/>
          </p:nvSpPr>
          <p:spPr>
            <a:xfrm>
              <a:off x="6557961"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52" name="Shape 2052"/>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Risk Analysis</a:t>
              </a:r>
            </a:p>
          </p:txBody>
        </p:sp>
        <p:sp>
          <p:nvSpPr>
            <p:cNvPr id="2053" name="Shape 2053"/>
            <p:cNvSpPr/>
            <p:nvPr/>
          </p:nvSpPr>
          <p:spPr>
            <a:xfrm>
              <a:off x="8197453"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54" name="Shape 2054"/>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Performance Review</a:t>
              </a:r>
            </a:p>
          </p:txBody>
        </p:sp>
        <p:sp>
          <p:nvSpPr>
            <p:cNvPr id="2055" name="Shape 2055"/>
            <p:cNvSpPr/>
            <p:nvPr/>
          </p:nvSpPr>
          <p:spPr>
            <a:xfrm>
              <a:off x="9836942"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056" name="Shape 2056"/>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Student Biographies</a:t>
              </a:r>
            </a:p>
          </p:txBody>
        </p:sp>
      </p:grpSp>
      <p:pic>
        <p:nvPicPr>
          <p:cNvPr id="2057" name="Shape 2057"/>
          <p:cNvPicPr preferRelativeResize="0"/>
          <p:nvPr/>
        </p:nvPicPr>
        <p:blipFill rotWithShape="1">
          <a:blip r:embed="rId3">
            <a:alphaModFix/>
          </a:blip>
          <a:srcRect b="0" l="0" r="0" t="0"/>
          <a:stretch/>
        </p:blipFill>
        <p:spPr>
          <a:xfrm>
            <a:off x="799671" y="704346"/>
            <a:ext cx="3301269" cy="35618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1" name="Shape 2061"/>
        <p:cNvGrpSpPr/>
        <p:nvPr/>
      </p:nvGrpSpPr>
      <p:grpSpPr>
        <a:xfrm>
          <a:off x="0" y="0"/>
          <a:ext cx="0" cy="0"/>
          <a:chOff x="0" y="0"/>
          <a:chExt cx="0" cy="0"/>
        </a:xfrm>
      </p:grpSpPr>
      <p:sp>
        <p:nvSpPr>
          <p:cNvPr id="2062" name="Shape 2062"/>
          <p:cNvSpPr txBox="1"/>
          <p:nvPr>
            <p:ph type="title"/>
          </p:nvPr>
        </p:nvSpPr>
        <p:spPr>
          <a:xfrm>
            <a:off x="685800" y="5143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Portfolio Risk Analysis: Standard Deviation</a:t>
            </a:r>
          </a:p>
        </p:txBody>
      </p:sp>
      <p:sp>
        <p:nvSpPr>
          <p:cNvPr id="2063" name="Shape 2063"/>
          <p:cNvSpPr txBox="1"/>
          <p:nvPr>
            <p:ph idx="12" type="sldNum"/>
          </p:nvPr>
        </p:nvSpPr>
        <p:spPr>
          <a:xfrm>
            <a:off x="8686800" y="4972050"/>
            <a:ext cx="381000" cy="1715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pic>
        <p:nvPicPr>
          <p:cNvPr id="2064" name="Shape 2064"/>
          <p:cNvPicPr preferRelativeResize="0"/>
          <p:nvPr/>
        </p:nvPicPr>
        <p:blipFill rotWithShape="1">
          <a:blip r:embed="rId3">
            <a:alphaModFix/>
          </a:blip>
          <a:srcRect b="0" l="0" r="0" t="0"/>
          <a:stretch/>
        </p:blipFill>
        <p:spPr>
          <a:xfrm>
            <a:off x="3824951" y="1342662"/>
            <a:ext cx="5052349" cy="3187378"/>
          </a:xfrm>
          <a:prstGeom prst="rect">
            <a:avLst/>
          </a:prstGeom>
          <a:noFill/>
          <a:ln cap="flat" cmpd="sng" w="9525">
            <a:solidFill>
              <a:schemeClr val="dk1"/>
            </a:solidFill>
            <a:prstDash val="solid"/>
            <a:round/>
            <a:headEnd len="med" w="med" type="none"/>
            <a:tailEnd len="med" w="med" type="none"/>
          </a:ln>
        </p:spPr>
      </p:pic>
      <p:sp>
        <p:nvSpPr>
          <p:cNvPr id="2065" name="Shape 2065"/>
          <p:cNvSpPr/>
          <p:nvPr/>
        </p:nvSpPr>
        <p:spPr>
          <a:xfrm>
            <a:off x="115746" y="1342662"/>
            <a:ext cx="1468659" cy="1015093"/>
          </a:xfrm>
          <a:prstGeom prst="ellipse">
            <a:avLst/>
          </a:prstGeom>
          <a:solidFill>
            <a:srgbClr val="005A3C"/>
          </a:solidFill>
          <a:ln cap="flat" cmpd="sng" w="25400">
            <a:solidFill>
              <a:srgbClr val="D2D2D2"/>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chemeClr val="lt1"/>
              </a:buClr>
              <a:buSzPct val="25000"/>
              <a:buFont typeface="Cambria"/>
              <a:buNone/>
            </a:pPr>
            <a:r>
              <a:rPr b="0" i="0" lang="en" sz="1400" u="none" cap="none" strike="noStrike">
                <a:solidFill>
                  <a:schemeClr val="lt1"/>
                </a:solidFill>
                <a:latin typeface="Cambria"/>
                <a:ea typeface="Cambria"/>
                <a:cs typeface="Cambria"/>
                <a:sym typeface="Cambria"/>
              </a:rPr>
              <a:t>SAP</a:t>
            </a:r>
          </a:p>
          <a:p>
            <a:pPr indent="0" lvl="0" marL="0" marR="0" rtl="0" algn="ctr">
              <a:lnSpc>
                <a:spcPct val="100000"/>
              </a:lnSpc>
              <a:spcBef>
                <a:spcPts val="0"/>
              </a:spcBef>
              <a:spcAft>
                <a:spcPts val="0"/>
              </a:spcAft>
              <a:buClr>
                <a:schemeClr val="lt1"/>
              </a:buClr>
              <a:buSzPct val="25000"/>
              <a:buFont typeface="Cambria"/>
              <a:buNone/>
            </a:pPr>
            <a:r>
              <a:rPr b="0" i="1" lang="en" sz="1400" u="none" cap="none" strike="noStrike">
                <a:solidFill>
                  <a:schemeClr val="lt1"/>
                </a:solidFill>
                <a:latin typeface="Cambria"/>
                <a:ea typeface="Cambria"/>
                <a:cs typeface="Cambria"/>
                <a:sym typeface="Cambria"/>
              </a:rPr>
              <a:t>σ = 18.57%</a:t>
            </a:r>
          </a:p>
        </p:txBody>
      </p:sp>
      <p:sp>
        <p:nvSpPr>
          <p:cNvPr id="2066" name="Shape 2066"/>
          <p:cNvSpPr/>
          <p:nvPr/>
        </p:nvSpPr>
        <p:spPr>
          <a:xfrm>
            <a:off x="2037143" y="1342663"/>
            <a:ext cx="1577519" cy="1015092"/>
          </a:xfrm>
          <a:prstGeom prst="ellipse">
            <a:avLst/>
          </a:prstGeom>
          <a:solidFill>
            <a:srgbClr val="D2D2D2"/>
          </a:solidFill>
          <a:ln cap="flat" cmpd="sng" w="25400">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5A3C"/>
              </a:buClr>
              <a:buSzPct val="25000"/>
              <a:buFont typeface="Cambria"/>
              <a:buNone/>
            </a:pPr>
            <a:r>
              <a:rPr b="0" i="0" lang="en" sz="1400" u="none" cap="none" strike="noStrike">
                <a:solidFill>
                  <a:srgbClr val="005A3C"/>
                </a:solidFill>
                <a:latin typeface="Cambria"/>
                <a:ea typeface="Cambria"/>
                <a:cs typeface="Cambria"/>
                <a:sym typeface="Cambria"/>
              </a:rPr>
              <a:t>S&amp;P 500</a:t>
            </a:r>
          </a:p>
          <a:p>
            <a:pPr indent="0" lvl="0" marL="0" marR="0" rtl="0" algn="ctr">
              <a:lnSpc>
                <a:spcPct val="100000"/>
              </a:lnSpc>
              <a:spcBef>
                <a:spcPts val="0"/>
              </a:spcBef>
              <a:spcAft>
                <a:spcPts val="0"/>
              </a:spcAft>
              <a:buClr>
                <a:srgbClr val="005A3C"/>
              </a:buClr>
              <a:buSzPct val="25000"/>
              <a:buFont typeface="Cambria"/>
              <a:buNone/>
            </a:pPr>
            <a:r>
              <a:rPr b="0" i="1" lang="en" sz="1400" u="none" cap="none" strike="noStrike">
                <a:solidFill>
                  <a:srgbClr val="005A3C"/>
                </a:solidFill>
                <a:latin typeface="Cambria"/>
                <a:ea typeface="Cambria"/>
                <a:cs typeface="Cambria"/>
                <a:sym typeface="Cambria"/>
              </a:rPr>
              <a:t>σ = 10.38%</a:t>
            </a:r>
          </a:p>
        </p:txBody>
      </p:sp>
      <p:sp>
        <p:nvSpPr>
          <p:cNvPr id="2067" name="Shape 2067"/>
          <p:cNvSpPr txBox="1"/>
          <p:nvPr/>
        </p:nvSpPr>
        <p:spPr>
          <a:xfrm>
            <a:off x="1584405" y="1666341"/>
            <a:ext cx="561598" cy="36933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mbria"/>
              <a:buNone/>
            </a:pPr>
            <a:r>
              <a:rPr b="1" i="0" lang="en" sz="1400" u="none" cap="none" strike="noStrike">
                <a:solidFill>
                  <a:srgbClr val="000000"/>
                </a:solidFill>
                <a:latin typeface="Cambria"/>
                <a:ea typeface="Cambria"/>
                <a:cs typeface="Cambria"/>
                <a:sym typeface="Cambria"/>
              </a:rPr>
              <a:t>VS.</a:t>
            </a:r>
          </a:p>
        </p:txBody>
      </p:sp>
      <p:sp>
        <p:nvSpPr>
          <p:cNvPr id="2068" name="Shape 2068"/>
          <p:cNvSpPr txBox="1"/>
          <p:nvPr/>
        </p:nvSpPr>
        <p:spPr>
          <a:xfrm>
            <a:off x="162796" y="2630469"/>
            <a:ext cx="3275634" cy="400109"/>
          </a:xfrm>
          <a:prstGeom prst="rect">
            <a:avLst/>
          </a:prstGeom>
          <a:solidFill>
            <a:srgbClr val="D2D2D2"/>
          </a:solidFill>
          <a:ln>
            <a:noFill/>
          </a:ln>
          <a:effectLst>
            <a:outerShdw blurRad="50799" rotWithShape="0" algn="tl" dir="2700000" dist="38100">
              <a:srgbClr val="000000">
                <a:alpha val="40000"/>
              </a:srgbClr>
            </a:outerShdw>
          </a:effectLst>
        </p:spPr>
        <p:txBody>
          <a:bodyPr anchorCtr="0" anchor="t" bIns="45700" lIns="91425" rIns="91425" tIns="45700">
            <a:noAutofit/>
          </a:bodyPr>
          <a:lstStyle/>
          <a:p>
            <a:pPr indent="0" lvl="0" marL="0" marR="0" rtl="0" algn="ctr">
              <a:lnSpc>
                <a:spcPct val="100000"/>
              </a:lnSpc>
              <a:spcBef>
                <a:spcPts val="0"/>
              </a:spcBef>
              <a:spcAft>
                <a:spcPts val="0"/>
              </a:spcAft>
              <a:buClr>
                <a:srgbClr val="005A3C"/>
              </a:buClr>
              <a:buSzPct val="25000"/>
              <a:buFont typeface="Cambria"/>
              <a:buNone/>
            </a:pPr>
            <a:r>
              <a:rPr b="0" i="0" lang="en" sz="2000" u="none" cap="none" strike="noStrike">
                <a:solidFill>
                  <a:srgbClr val="005A3C"/>
                </a:solidFill>
                <a:latin typeface="Cambria"/>
                <a:ea typeface="Cambria"/>
                <a:cs typeface="Cambria"/>
                <a:sym typeface="Cambria"/>
              </a:rPr>
              <a:t>Sharpe Ratio</a:t>
            </a:r>
          </a:p>
        </p:txBody>
      </p:sp>
      <p:sp>
        <p:nvSpPr>
          <p:cNvPr id="2069" name="Shape 2069"/>
          <p:cNvSpPr txBox="1"/>
          <p:nvPr/>
        </p:nvSpPr>
        <p:spPr>
          <a:xfrm>
            <a:off x="1567761" y="3335448"/>
            <a:ext cx="877715" cy="92332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5400" u="none" cap="none" strike="noStrike">
                <a:solidFill>
                  <a:srgbClr val="000000"/>
                </a:solidFill>
                <a:latin typeface="Arial"/>
                <a:ea typeface="Arial"/>
                <a:cs typeface="Arial"/>
                <a:sym typeface="Arial"/>
              </a:rPr>
              <a:t>&lt;</a:t>
            </a:r>
          </a:p>
        </p:txBody>
      </p:sp>
      <p:sp>
        <p:nvSpPr>
          <p:cNvPr id="2070" name="Shape 2070"/>
          <p:cNvSpPr txBox="1"/>
          <p:nvPr/>
        </p:nvSpPr>
        <p:spPr>
          <a:xfrm>
            <a:off x="2146003" y="3303292"/>
            <a:ext cx="1502138" cy="89255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000000"/>
              </a:buClr>
              <a:buSzPct val="25000"/>
              <a:buFont typeface="Cambria"/>
              <a:buNone/>
            </a:pPr>
            <a:r>
              <a:rPr b="0" i="0" lang="en" sz="2600" u="none" cap="none" strike="noStrike">
                <a:solidFill>
                  <a:srgbClr val="000000"/>
                </a:solidFill>
                <a:latin typeface="Cambria"/>
                <a:ea typeface="Cambria"/>
                <a:cs typeface="Cambria"/>
                <a:sym typeface="Cambria"/>
              </a:rPr>
              <a:t>S&amp;P 500 </a:t>
            </a:r>
          </a:p>
          <a:p>
            <a:pPr indent="0" lvl="0" marL="0" marR="0" rtl="0" algn="ctr">
              <a:lnSpc>
                <a:spcPct val="100000"/>
              </a:lnSpc>
              <a:spcBef>
                <a:spcPts val="0"/>
              </a:spcBef>
              <a:spcAft>
                <a:spcPts val="0"/>
              </a:spcAft>
              <a:buClr>
                <a:srgbClr val="000000"/>
              </a:buClr>
              <a:buSzPct val="25000"/>
              <a:buFont typeface="Cambria"/>
              <a:buNone/>
            </a:pPr>
            <a:r>
              <a:rPr b="0" i="0" lang="en" sz="2600" u="none" cap="none" strike="noStrike">
                <a:solidFill>
                  <a:srgbClr val="000000"/>
                </a:solidFill>
                <a:latin typeface="Cambria"/>
                <a:ea typeface="Cambria"/>
                <a:cs typeface="Cambria"/>
                <a:sym typeface="Cambria"/>
              </a:rPr>
              <a:t>1.2</a:t>
            </a:r>
          </a:p>
        </p:txBody>
      </p:sp>
      <p:sp>
        <p:nvSpPr>
          <p:cNvPr id="2071" name="Shape 2071"/>
          <p:cNvSpPr txBox="1"/>
          <p:nvPr/>
        </p:nvSpPr>
        <p:spPr>
          <a:xfrm>
            <a:off x="365094" y="3305662"/>
            <a:ext cx="1214599" cy="89255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rgbClr val="000000"/>
              </a:buClr>
              <a:buSzPct val="25000"/>
              <a:buFont typeface="Cambria"/>
              <a:buNone/>
            </a:pPr>
            <a:r>
              <a:rPr b="0" i="0" lang="en" sz="2600" u="none" cap="none" strike="noStrike">
                <a:solidFill>
                  <a:srgbClr val="000000"/>
                </a:solidFill>
                <a:latin typeface="Cambria"/>
                <a:ea typeface="Cambria"/>
                <a:cs typeface="Cambria"/>
                <a:sym typeface="Cambria"/>
              </a:rPr>
              <a:t>SAP</a:t>
            </a:r>
          </a:p>
          <a:p>
            <a:pPr indent="0" lvl="0" marL="0" marR="0" rtl="0" algn="ctr">
              <a:lnSpc>
                <a:spcPct val="100000"/>
              </a:lnSpc>
              <a:spcBef>
                <a:spcPts val="0"/>
              </a:spcBef>
              <a:spcAft>
                <a:spcPts val="0"/>
              </a:spcAft>
              <a:buClr>
                <a:srgbClr val="000000"/>
              </a:buClr>
              <a:buSzPct val="25000"/>
              <a:buFont typeface="Cambria"/>
              <a:buNone/>
            </a:pPr>
            <a:r>
              <a:rPr b="0" i="0" lang="en" sz="2600" u="none" cap="none" strike="noStrike">
                <a:solidFill>
                  <a:srgbClr val="000000"/>
                </a:solidFill>
                <a:latin typeface="Cambria"/>
                <a:ea typeface="Cambria"/>
                <a:cs typeface="Cambria"/>
                <a:sym typeface="Cambria"/>
              </a:rPr>
              <a:t>0.9</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5" name="Shape 2075"/>
        <p:cNvGrpSpPr/>
        <p:nvPr/>
      </p:nvGrpSpPr>
      <p:grpSpPr>
        <a:xfrm>
          <a:off x="0" y="0"/>
          <a:ext cx="0" cy="0"/>
          <a:chOff x="0" y="0"/>
          <a:chExt cx="0" cy="0"/>
        </a:xfrm>
      </p:grpSpPr>
      <p:sp>
        <p:nvSpPr>
          <p:cNvPr id="2076" name="Shape 2076"/>
          <p:cNvSpPr txBox="1"/>
          <p:nvPr>
            <p:ph type="title"/>
          </p:nvPr>
        </p:nvSpPr>
        <p:spPr>
          <a:xfrm>
            <a:off x="411164" y="46906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Portfolio Risk Analysis: Beta</a:t>
            </a:r>
          </a:p>
        </p:txBody>
      </p:sp>
      <p:sp>
        <p:nvSpPr>
          <p:cNvPr id="2077" name="Shape 2077"/>
          <p:cNvSpPr txBox="1"/>
          <p:nvPr>
            <p:ph idx="12" type="sldNum"/>
          </p:nvPr>
        </p:nvSpPr>
        <p:spPr>
          <a:xfrm>
            <a:off x="8686800" y="4972050"/>
            <a:ext cx="381000" cy="1715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
        <p:nvSpPr>
          <p:cNvPr id="2078" name="Shape 2078"/>
          <p:cNvSpPr/>
          <p:nvPr/>
        </p:nvSpPr>
        <p:spPr>
          <a:xfrm>
            <a:off x="249117" y="1342662"/>
            <a:ext cx="1252247" cy="1015093"/>
          </a:xfrm>
          <a:prstGeom prst="ellipse">
            <a:avLst/>
          </a:prstGeom>
          <a:solidFill>
            <a:srgbClr val="005A3C"/>
          </a:solidFill>
          <a:ln cap="flat" cmpd="sng" w="25400">
            <a:solidFill>
              <a:srgbClr val="D2D2D2"/>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chemeClr val="lt1"/>
              </a:buClr>
              <a:buSzPct val="25000"/>
              <a:buFont typeface="Cambria"/>
              <a:buNone/>
            </a:pPr>
            <a:r>
              <a:rPr b="0" i="0" lang="en" sz="1400" u="none" cap="none" strike="noStrike">
                <a:solidFill>
                  <a:schemeClr val="lt1"/>
                </a:solidFill>
                <a:latin typeface="Cambria"/>
                <a:ea typeface="Cambria"/>
                <a:cs typeface="Cambria"/>
                <a:sym typeface="Cambria"/>
              </a:rPr>
              <a:t>SAP</a:t>
            </a:r>
          </a:p>
          <a:p>
            <a:pPr indent="0" lvl="0" marL="0" marR="0" rtl="0" algn="ctr">
              <a:lnSpc>
                <a:spcPct val="100000"/>
              </a:lnSpc>
              <a:spcBef>
                <a:spcPts val="0"/>
              </a:spcBef>
              <a:spcAft>
                <a:spcPts val="0"/>
              </a:spcAft>
              <a:buClr>
                <a:schemeClr val="lt1"/>
              </a:buClr>
              <a:buSzPct val="25000"/>
              <a:buFont typeface="Cambria"/>
              <a:buNone/>
            </a:pPr>
            <a:r>
              <a:rPr b="0" i="1" lang="en" sz="1400" u="none" cap="none" strike="noStrike">
                <a:solidFill>
                  <a:schemeClr val="lt1"/>
                </a:solidFill>
                <a:latin typeface="Cambria"/>
                <a:ea typeface="Cambria"/>
                <a:cs typeface="Cambria"/>
                <a:sym typeface="Cambria"/>
              </a:rPr>
              <a:t>β = </a:t>
            </a:r>
            <a:r>
              <a:rPr b="0" i="0" lang="en" sz="1400" u="none" cap="none" strike="noStrike">
                <a:solidFill>
                  <a:schemeClr val="lt1"/>
                </a:solidFill>
                <a:latin typeface="Cambria"/>
                <a:ea typeface="Cambria"/>
                <a:cs typeface="Cambria"/>
                <a:sym typeface="Cambria"/>
              </a:rPr>
              <a:t>.88</a:t>
            </a:r>
          </a:p>
        </p:txBody>
      </p:sp>
      <p:sp>
        <p:nvSpPr>
          <p:cNvPr id="2079" name="Shape 2079"/>
          <p:cNvSpPr/>
          <p:nvPr/>
        </p:nvSpPr>
        <p:spPr>
          <a:xfrm>
            <a:off x="2146003" y="1342662"/>
            <a:ext cx="1274552" cy="1015092"/>
          </a:xfrm>
          <a:prstGeom prst="ellipse">
            <a:avLst/>
          </a:prstGeom>
          <a:solidFill>
            <a:srgbClr val="D2D2D2"/>
          </a:solidFill>
          <a:ln cap="flat" cmpd="sng" w="25400">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5A3C"/>
              </a:buClr>
              <a:buSzPct val="25000"/>
              <a:buFont typeface="Cambria"/>
              <a:buNone/>
            </a:pPr>
            <a:r>
              <a:rPr b="0" i="0" lang="en" sz="1400" u="none" cap="none" strike="noStrike">
                <a:solidFill>
                  <a:srgbClr val="005A3C"/>
                </a:solidFill>
                <a:latin typeface="Cambria"/>
                <a:ea typeface="Cambria"/>
                <a:cs typeface="Cambria"/>
                <a:sym typeface="Cambria"/>
              </a:rPr>
              <a:t>S&amp;P 500</a:t>
            </a:r>
          </a:p>
          <a:p>
            <a:pPr indent="0" lvl="0" marL="0" marR="0" rtl="0" algn="ctr">
              <a:lnSpc>
                <a:spcPct val="100000"/>
              </a:lnSpc>
              <a:spcBef>
                <a:spcPts val="0"/>
              </a:spcBef>
              <a:spcAft>
                <a:spcPts val="0"/>
              </a:spcAft>
              <a:buClr>
                <a:srgbClr val="005A3C"/>
              </a:buClr>
              <a:buSzPct val="25000"/>
              <a:buFont typeface="Cambria"/>
              <a:buNone/>
            </a:pPr>
            <a:r>
              <a:rPr b="0" i="1" lang="en" sz="1400" u="none" cap="none" strike="noStrike">
                <a:solidFill>
                  <a:srgbClr val="005A3C"/>
                </a:solidFill>
                <a:latin typeface="Cambria"/>
                <a:ea typeface="Cambria"/>
                <a:cs typeface="Cambria"/>
                <a:sym typeface="Cambria"/>
              </a:rPr>
              <a:t>β = </a:t>
            </a:r>
            <a:r>
              <a:rPr b="0" i="0" lang="en" sz="1400" u="none" cap="none" strike="noStrike">
                <a:solidFill>
                  <a:srgbClr val="005A3C"/>
                </a:solidFill>
                <a:latin typeface="Cambria"/>
                <a:ea typeface="Cambria"/>
                <a:cs typeface="Cambria"/>
                <a:sym typeface="Cambria"/>
              </a:rPr>
              <a:t>1.0</a:t>
            </a:r>
          </a:p>
        </p:txBody>
      </p:sp>
      <p:sp>
        <p:nvSpPr>
          <p:cNvPr id="2080" name="Shape 2080"/>
          <p:cNvSpPr txBox="1"/>
          <p:nvPr/>
        </p:nvSpPr>
        <p:spPr>
          <a:xfrm>
            <a:off x="1584405" y="1666341"/>
            <a:ext cx="561598" cy="36933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mbria"/>
              <a:buNone/>
            </a:pPr>
            <a:r>
              <a:rPr b="1" i="0" lang="en" sz="1400" u="none" cap="none" strike="noStrike">
                <a:solidFill>
                  <a:srgbClr val="000000"/>
                </a:solidFill>
                <a:latin typeface="Cambria"/>
                <a:ea typeface="Cambria"/>
                <a:cs typeface="Cambria"/>
                <a:sym typeface="Cambria"/>
              </a:rPr>
              <a:t>VS.</a:t>
            </a:r>
          </a:p>
        </p:txBody>
      </p:sp>
      <p:grpSp>
        <p:nvGrpSpPr>
          <p:cNvPr id="2081" name="Shape 2081"/>
          <p:cNvGrpSpPr/>
          <p:nvPr/>
        </p:nvGrpSpPr>
        <p:grpSpPr>
          <a:xfrm>
            <a:off x="141548" y="2740188"/>
            <a:ext cx="3279005" cy="1403544"/>
            <a:chOff x="88716" y="114719"/>
            <a:chExt cx="3279005" cy="1403544"/>
          </a:xfrm>
        </p:grpSpPr>
        <p:sp>
          <p:nvSpPr>
            <p:cNvPr id="2082" name="Shape 2082"/>
            <p:cNvSpPr/>
            <p:nvPr/>
          </p:nvSpPr>
          <p:spPr>
            <a:xfrm>
              <a:off x="309402" y="602910"/>
              <a:ext cx="2913449" cy="915354"/>
            </a:xfrm>
            <a:prstGeom prst="rect">
              <a:avLst/>
            </a:prstGeom>
            <a:solidFill>
              <a:schemeClr val="lt1">
                <a:alpha val="89803"/>
              </a:schemeClr>
            </a:solidFill>
            <a:ln cap="flat" cmpd="sng" w="9525">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83" name="Shape 2083"/>
            <p:cNvSpPr txBox="1"/>
            <p:nvPr/>
          </p:nvSpPr>
          <p:spPr>
            <a:xfrm>
              <a:off x="309402" y="602910"/>
              <a:ext cx="2913449" cy="915354"/>
            </a:xfrm>
            <a:prstGeom prst="rect">
              <a:avLst/>
            </a:prstGeom>
            <a:noFill/>
            <a:ln>
              <a:noFill/>
            </a:ln>
          </p:spPr>
          <p:txBody>
            <a:bodyPr anchorCtr="0" anchor="t" bIns="85325" lIns="270225" rIns="270225" tIns="499850">
              <a:noAutofit/>
            </a:bodyPr>
            <a:lstStyle/>
            <a:p>
              <a:pPr indent="-114300" lvl="1" marL="114300" marR="0" rtl="0" algn="l">
                <a:lnSpc>
                  <a:spcPct val="90000"/>
                </a:lnSpc>
                <a:spcBef>
                  <a:spcPts val="0"/>
                </a:spcBef>
                <a:spcAft>
                  <a:spcPts val="0"/>
                </a:spcAft>
                <a:buClr>
                  <a:srgbClr val="000000"/>
                </a:buClr>
                <a:buSzPct val="100000"/>
                <a:buFont typeface="Cambria"/>
                <a:buChar char="•"/>
              </a:pPr>
              <a:r>
                <a:rPr b="0" i="0" lang="en" sz="1200" u="none" cap="none" strike="noStrike">
                  <a:solidFill>
                    <a:srgbClr val="000000"/>
                  </a:solidFill>
                  <a:latin typeface="Cambria"/>
                  <a:ea typeface="Cambria"/>
                  <a:cs typeface="Cambria"/>
                  <a:sym typeface="Cambria"/>
                </a:rPr>
                <a:t>Highest betas in the Spring 2017 SAP fund</a:t>
              </a:r>
            </a:p>
          </p:txBody>
        </p:sp>
        <p:sp>
          <p:nvSpPr>
            <p:cNvPr id="2084" name="Shape 2084"/>
            <p:cNvSpPr/>
            <p:nvPr/>
          </p:nvSpPr>
          <p:spPr>
            <a:xfrm>
              <a:off x="88716" y="114719"/>
              <a:ext cx="3279005" cy="913998"/>
            </a:xfrm>
            <a:prstGeom prst="roundRect">
              <a:avLst>
                <a:gd fmla="val 16667" name="adj"/>
              </a:avLst>
            </a:prstGeom>
            <a:solidFill>
              <a:srgbClr val="005B3A"/>
            </a:solidFill>
            <a:ln cap="flat" cmpd="sng" w="25400">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85" name="Shape 2085"/>
            <p:cNvSpPr txBox="1"/>
            <p:nvPr/>
          </p:nvSpPr>
          <p:spPr>
            <a:xfrm>
              <a:off x="133334" y="159338"/>
              <a:ext cx="3189769" cy="824762"/>
            </a:xfrm>
            <a:prstGeom prst="rect">
              <a:avLst/>
            </a:prstGeom>
            <a:noFill/>
            <a:ln>
              <a:noFill/>
            </a:ln>
          </p:spPr>
          <p:txBody>
            <a:bodyPr anchorCtr="0" anchor="ctr" bIns="0" lIns="92125" rIns="92125" tIns="0">
              <a:noAutofit/>
            </a:bodyPr>
            <a:lstStyle/>
            <a:p>
              <a:pPr indent="0" lvl="0" marL="0" marR="0" rtl="0" algn="ctr">
                <a:lnSpc>
                  <a:spcPct val="90000"/>
                </a:lnSpc>
                <a:spcBef>
                  <a:spcPts val="0"/>
                </a:spcBef>
                <a:spcAft>
                  <a:spcPts val="0"/>
                </a:spcAft>
                <a:buClr>
                  <a:schemeClr val="lt1"/>
                </a:buClr>
                <a:buSzPct val="25000"/>
                <a:buFont typeface="Cambria"/>
                <a:buNone/>
              </a:pPr>
              <a:r>
                <a:rPr b="0" i="0" lang="en" sz="1800" u="none" cap="none" strike="noStrike">
                  <a:solidFill>
                    <a:schemeClr val="lt1"/>
                  </a:solidFill>
                  <a:latin typeface="Cambria"/>
                  <a:ea typeface="Cambria"/>
                  <a:cs typeface="Cambria"/>
                  <a:sym typeface="Cambria"/>
                </a:rPr>
                <a:t>Akorn, Magna, &amp; Dow </a:t>
              </a:r>
            </a:p>
          </p:txBody>
        </p:sp>
      </p:grpSp>
      <p:pic>
        <p:nvPicPr>
          <p:cNvPr id="2086" name="Shape 2086"/>
          <p:cNvPicPr preferRelativeResize="0"/>
          <p:nvPr/>
        </p:nvPicPr>
        <p:blipFill rotWithShape="1">
          <a:blip r:embed="rId3">
            <a:alphaModFix/>
          </a:blip>
          <a:srcRect b="0" l="0" r="0" t="0"/>
          <a:stretch/>
        </p:blipFill>
        <p:spPr>
          <a:xfrm>
            <a:off x="3824951" y="1342662"/>
            <a:ext cx="5052348" cy="3187378"/>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9" name="Shape 1109"/>
        <p:cNvGrpSpPr/>
        <p:nvPr/>
      </p:nvGrpSpPr>
      <p:grpSpPr>
        <a:xfrm>
          <a:off x="0" y="0"/>
          <a:ext cx="0" cy="0"/>
          <a:chOff x="0" y="0"/>
          <a:chExt cx="0" cy="0"/>
        </a:xfrm>
      </p:grpSpPr>
      <p:sp>
        <p:nvSpPr>
          <p:cNvPr id="1110" name="Shape 1110"/>
          <p:cNvSpPr txBox="1"/>
          <p:nvPr>
            <p:ph idx="12" type="sldNum"/>
          </p:nvPr>
        </p:nvSpPr>
        <p:spPr>
          <a:xfrm>
            <a:off x="8610600" y="4800600"/>
            <a:ext cx="6095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1111" name="Shape 1111"/>
          <p:cNvGrpSpPr/>
          <p:nvPr/>
        </p:nvGrpSpPr>
        <p:grpSpPr>
          <a:xfrm>
            <a:off x="200025" y="4362450"/>
            <a:ext cx="8743949" cy="346073"/>
            <a:chOff x="0" y="0"/>
            <a:chExt cx="11658599" cy="461431"/>
          </a:xfrm>
        </p:grpSpPr>
        <p:sp>
          <p:nvSpPr>
            <p:cNvPr id="1112" name="Shape 1112"/>
            <p:cNvSpPr/>
            <p:nvPr/>
          </p:nvSpPr>
          <p:spPr>
            <a:xfrm>
              <a:off x="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13" name="Shape 1113"/>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Overview </a:t>
              </a:r>
            </a:p>
          </p:txBody>
        </p:sp>
        <p:sp>
          <p:nvSpPr>
            <p:cNvPr id="1114" name="Shape 1114"/>
            <p:cNvSpPr/>
            <p:nvPr/>
          </p:nvSpPr>
          <p:spPr>
            <a:xfrm>
              <a:off x="1639490"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15" name="Shape 1115"/>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Economic Conditions</a:t>
              </a:r>
            </a:p>
          </p:txBody>
        </p:sp>
        <p:sp>
          <p:nvSpPr>
            <p:cNvPr id="1116" name="Shape 1116"/>
            <p:cNvSpPr/>
            <p:nvPr/>
          </p:nvSpPr>
          <p:spPr>
            <a:xfrm>
              <a:off x="327898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17" name="Shape 1117"/>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Sector Summaries</a:t>
              </a:r>
            </a:p>
          </p:txBody>
        </p:sp>
        <p:sp>
          <p:nvSpPr>
            <p:cNvPr id="1118" name="Shape 1118"/>
            <p:cNvSpPr/>
            <p:nvPr/>
          </p:nvSpPr>
          <p:spPr>
            <a:xfrm>
              <a:off x="491847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19" name="Shape 1119"/>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Portfolio Strategy &amp; Composition</a:t>
              </a:r>
            </a:p>
          </p:txBody>
        </p:sp>
        <p:sp>
          <p:nvSpPr>
            <p:cNvPr id="1120" name="Shape 1120"/>
            <p:cNvSpPr/>
            <p:nvPr/>
          </p:nvSpPr>
          <p:spPr>
            <a:xfrm>
              <a:off x="655796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21" name="Shape 1121"/>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Risk Analysis</a:t>
              </a:r>
            </a:p>
          </p:txBody>
        </p:sp>
        <p:sp>
          <p:nvSpPr>
            <p:cNvPr id="1122" name="Shape 1122"/>
            <p:cNvSpPr/>
            <p:nvPr/>
          </p:nvSpPr>
          <p:spPr>
            <a:xfrm>
              <a:off x="8197453"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23" name="Shape 1123"/>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Performance Review</a:t>
              </a:r>
            </a:p>
          </p:txBody>
        </p:sp>
        <p:sp>
          <p:nvSpPr>
            <p:cNvPr id="1124" name="Shape 1124"/>
            <p:cNvSpPr/>
            <p:nvPr/>
          </p:nvSpPr>
          <p:spPr>
            <a:xfrm>
              <a:off x="9836942"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1125" name="Shape 1125"/>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Student Biographies</a:t>
              </a:r>
            </a:p>
          </p:txBody>
        </p:sp>
      </p:grpSp>
      <p:sp>
        <p:nvSpPr>
          <p:cNvPr id="1126" name="Shape 1126"/>
          <p:cNvSpPr txBox="1"/>
          <p:nvPr>
            <p:ph type="title"/>
          </p:nvPr>
        </p:nvSpPr>
        <p:spPr>
          <a:xfrm>
            <a:off x="5348880" y="1858777"/>
            <a:ext cx="2850640" cy="1103206"/>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ECONOMIC CONDITIONS</a:t>
            </a:r>
          </a:p>
        </p:txBody>
      </p:sp>
      <p:sp>
        <p:nvSpPr>
          <p:cNvPr id="1127" name="Shape 1127"/>
          <p:cNvSpPr txBox="1"/>
          <p:nvPr>
            <p:ph idx="1" type="body"/>
          </p:nvPr>
        </p:nvSpPr>
        <p:spPr>
          <a:xfrm>
            <a:off x="5348880" y="1688488"/>
            <a:ext cx="1543808" cy="340577"/>
          </a:xfrm>
          <a:prstGeom prst="rect">
            <a:avLst/>
          </a:prstGeom>
          <a:noFill/>
          <a:ln>
            <a:noFill/>
          </a:ln>
        </p:spPr>
        <p:txBody>
          <a:bodyPr anchorCtr="0" anchor="b" bIns="34275" lIns="68575" rIns="68575" tIns="3427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a:t>
            </a:r>
            <a:r>
              <a:rPr lang="en" sz="1900">
                <a:solidFill>
                  <a:srgbClr val="005A3C"/>
                </a:solidFill>
                <a:latin typeface="Cambria"/>
                <a:ea typeface="Cambria"/>
                <a:cs typeface="Cambria"/>
                <a:sym typeface="Cambria"/>
              </a:rPr>
              <a:t>7</a:t>
            </a:r>
          </a:p>
        </p:txBody>
      </p:sp>
      <p:pic>
        <p:nvPicPr>
          <p:cNvPr descr="http://www.loyolagreyhounds.com/graphics/LoyolaMD_Ath_BlockL_RGB.png" id="1128" name="Shape 1128"/>
          <p:cNvPicPr preferRelativeResize="0"/>
          <p:nvPr/>
        </p:nvPicPr>
        <p:blipFill rotWithShape="1">
          <a:blip r:embed="rId3">
            <a:alphaModFix/>
          </a:blip>
          <a:srcRect b="0" l="0" r="0" t="0"/>
          <a:stretch/>
        </p:blipFill>
        <p:spPr>
          <a:xfrm>
            <a:off x="740477" y="630282"/>
            <a:ext cx="3301572" cy="35601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0" name="Shape 2090"/>
        <p:cNvGrpSpPr/>
        <p:nvPr/>
      </p:nvGrpSpPr>
      <p:grpSpPr>
        <a:xfrm>
          <a:off x="0" y="0"/>
          <a:ext cx="0" cy="0"/>
          <a:chOff x="0" y="0"/>
          <a:chExt cx="0" cy="0"/>
        </a:xfrm>
      </p:grpSpPr>
      <p:sp>
        <p:nvSpPr>
          <p:cNvPr id="2091" name="Shape 2091"/>
          <p:cNvSpPr txBox="1"/>
          <p:nvPr>
            <p:ph type="title"/>
          </p:nvPr>
        </p:nvSpPr>
        <p:spPr>
          <a:xfrm>
            <a:off x="457200" y="5143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Value at Risk</a:t>
            </a:r>
          </a:p>
        </p:txBody>
      </p:sp>
      <p:sp>
        <p:nvSpPr>
          <p:cNvPr id="2092" name="Shape 2092"/>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pic>
        <p:nvPicPr>
          <p:cNvPr id="2093" name="Shape 2093"/>
          <p:cNvPicPr preferRelativeResize="0"/>
          <p:nvPr/>
        </p:nvPicPr>
        <p:blipFill rotWithShape="1">
          <a:blip r:embed="rId3">
            <a:alphaModFix/>
          </a:blip>
          <a:srcRect b="0" l="0" r="0" t="0"/>
          <a:stretch/>
        </p:blipFill>
        <p:spPr>
          <a:xfrm>
            <a:off x="351751" y="1289807"/>
            <a:ext cx="3836100" cy="2839500"/>
          </a:xfrm>
          <a:prstGeom prst="rect">
            <a:avLst/>
          </a:prstGeom>
          <a:noFill/>
          <a:ln cap="flat" cmpd="sng" w="9525">
            <a:solidFill>
              <a:schemeClr val="dk1"/>
            </a:solidFill>
            <a:prstDash val="solid"/>
            <a:round/>
            <a:headEnd len="med" w="med" type="none"/>
            <a:tailEnd len="med" w="med" type="none"/>
          </a:ln>
        </p:spPr>
      </p:pic>
      <p:pic>
        <p:nvPicPr>
          <p:cNvPr id="2094" name="Shape 2094"/>
          <p:cNvPicPr preferRelativeResize="0"/>
          <p:nvPr/>
        </p:nvPicPr>
        <p:blipFill rotWithShape="1">
          <a:blip r:embed="rId4">
            <a:alphaModFix/>
          </a:blip>
          <a:srcRect b="0" l="0" r="0" t="0"/>
          <a:stretch/>
        </p:blipFill>
        <p:spPr>
          <a:xfrm>
            <a:off x="4850812" y="1289807"/>
            <a:ext cx="3836100" cy="2839500"/>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98" name="Shape 2098"/>
        <p:cNvGrpSpPr/>
        <p:nvPr/>
      </p:nvGrpSpPr>
      <p:grpSpPr>
        <a:xfrm>
          <a:off x="0" y="0"/>
          <a:ext cx="0" cy="0"/>
          <a:chOff x="0" y="0"/>
          <a:chExt cx="0" cy="0"/>
        </a:xfrm>
      </p:grpSpPr>
      <p:sp>
        <p:nvSpPr>
          <p:cNvPr id="2099" name="Shape 2099"/>
          <p:cNvSpPr txBox="1"/>
          <p:nvPr>
            <p:ph type="title"/>
          </p:nvPr>
        </p:nvSpPr>
        <p:spPr>
          <a:xfrm>
            <a:off x="533400" y="5143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Correlation Matrix</a:t>
            </a:r>
          </a:p>
        </p:txBody>
      </p:sp>
      <p:sp>
        <p:nvSpPr>
          <p:cNvPr id="2100" name="Shape 2100"/>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graphicFrame>
        <p:nvGraphicFramePr>
          <p:cNvPr id="2101" name="Shape 2101"/>
          <p:cNvGraphicFramePr/>
          <p:nvPr/>
        </p:nvGraphicFramePr>
        <p:xfrm>
          <a:off x="476250" y="1288857"/>
          <a:ext cx="3000000" cy="3000000"/>
        </p:xfrm>
        <a:graphic>
          <a:graphicData uri="http://schemas.openxmlformats.org/drawingml/2006/table">
            <a:tbl>
              <a:tblPr>
                <a:noFill/>
                <a:tableStyleId>{B22D6854-2507-48A4-8BB8-D34C36ED84D9}</a:tableStyleId>
              </a:tblPr>
              <a:tblGrid>
                <a:gridCol w="313275"/>
                <a:gridCol w="288575"/>
                <a:gridCol w="288575"/>
                <a:gridCol w="288575"/>
                <a:gridCol w="313275"/>
                <a:gridCol w="288575"/>
                <a:gridCol w="288575"/>
                <a:gridCol w="288575"/>
                <a:gridCol w="288575"/>
                <a:gridCol w="288575"/>
                <a:gridCol w="288575"/>
                <a:gridCol w="288575"/>
                <a:gridCol w="288575"/>
                <a:gridCol w="288575"/>
                <a:gridCol w="311375"/>
                <a:gridCol w="288575"/>
                <a:gridCol w="288575"/>
                <a:gridCol w="288575"/>
                <a:gridCol w="288575"/>
                <a:gridCol w="288575"/>
                <a:gridCol w="288575"/>
                <a:gridCol w="288575"/>
                <a:gridCol w="288575"/>
                <a:gridCol w="288575"/>
                <a:gridCol w="311375"/>
                <a:gridCol w="288575"/>
                <a:gridCol w="288575"/>
              </a:tblGrid>
              <a:tr h="100100">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ADBE</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AKRX</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BOFI</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CMCSA</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CVS</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DAL</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DIS</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DOW</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F</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FB</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KORS</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MGA</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PNC</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STMP</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SWK</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VOX</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XLB</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XLE</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XLF</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XLI</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XLK</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XLP</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XLRE</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XLU</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XLV</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XLY</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ADBE</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0" i="0" sz="600" u="none" cap="none" strike="noStrike">
                        <a:latin typeface="Arial"/>
                        <a:ea typeface="Arial"/>
                        <a:cs typeface="Arial"/>
                        <a:sym typeface="Arial"/>
                      </a:endParaRPr>
                    </a:p>
                  </a:txBody>
                  <a:tcPr marT="5700" marB="0" marR="5700" marL="5700" anchor="b">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AKRX</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A0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BOFI</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8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CMCSA</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A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CVS</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8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0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DAL</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2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A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DIS</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8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EDD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DOW</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4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1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D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D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F</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A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4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B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2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FB</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D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0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3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2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KORS</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8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826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8D7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D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27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9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2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F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MGA</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F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47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4DA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1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PNC</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F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2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0E2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E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C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7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STMP</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2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27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A0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857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5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57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C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A0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8B7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1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7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SWK</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3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77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3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8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5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C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1DE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7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VOX</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0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F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2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7E4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0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4E4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3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A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XLB</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D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2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5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DE2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7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0.80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9ACE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3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A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5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1D9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D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1D9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DDD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XLE</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3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C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3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C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7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E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B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6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2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A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2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0E2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6D2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XLF</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1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9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B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B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8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2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7DB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5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3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0.91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7DC6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FD9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2DE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7D2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A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XLI</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8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A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3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6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DDD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FD9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4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FDD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9D3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4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8D2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CD8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0.86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8ACA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9D7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0.86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8BCA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XLK</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5D6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D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4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1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5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5E4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9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0D9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6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8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9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2DA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9D7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1D5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4DF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AD3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0.81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98CE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XLP</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2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07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D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6E4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9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2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8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A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A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B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C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EE2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FD9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0D5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XLRE</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806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9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0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2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2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5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7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7F6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7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2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2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3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FDE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XLU</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5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706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716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1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5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17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3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3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37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07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7E6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-0.02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4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4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0.19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4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E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2DA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9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XLV</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1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6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37C"/>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1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E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2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E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0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C77"/>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6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77A"/>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A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D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CDD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D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AD7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0.69</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9D7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FD4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7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Cambria"/>
                        <a:ea typeface="Cambria"/>
                        <a:cs typeface="Cambria"/>
                        <a:sym typeface="Cambria"/>
                      </a:endParaRP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0827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XLY</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ED8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0.27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ED8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0.46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8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5D6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8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0.65</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3DA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FDD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1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2DE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5DB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0.33</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2DA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0.68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BD8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3D5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0.58</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D6E0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0.77</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A1D0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0.82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94CD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0.86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8ACA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0.71</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2D5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0.54</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2E3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0.36</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0.72</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B0D5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700" u="none" cap="none" strike="noStrike">
                          <a:latin typeface="Cambria"/>
                          <a:ea typeface="Cambria"/>
                          <a:cs typeface="Cambria"/>
                          <a:sym typeface="Cambria"/>
                        </a:rPr>
                        <a:t>1.00</a:t>
                      </a:r>
                    </a:p>
                  </a:txBody>
                  <a:tcPr marT="5700" marB="0" marR="5700" marL="5700"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5" name="Shape 2105"/>
        <p:cNvGrpSpPr/>
        <p:nvPr/>
      </p:nvGrpSpPr>
      <p:grpSpPr>
        <a:xfrm>
          <a:off x="0" y="0"/>
          <a:ext cx="0" cy="0"/>
          <a:chOff x="0" y="0"/>
          <a:chExt cx="0" cy="0"/>
        </a:xfrm>
      </p:grpSpPr>
      <p:sp>
        <p:nvSpPr>
          <p:cNvPr id="2106" name="Shape 2106"/>
          <p:cNvSpPr txBox="1"/>
          <p:nvPr>
            <p:ph type="title"/>
          </p:nvPr>
        </p:nvSpPr>
        <p:spPr>
          <a:xfrm>
            <a:off x="457200" y="5143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Covariance Matrix</a:t>
            </a:r>
          </a:p>
        </p:txBody>
      </p:sp>
      <p:sp>
        <p:nvSpPr>
          <p:cNvPr id="2107" name="Shape 2107"/>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graphicFrame>
        <p:nvGraphicFramePr>
          <p:cNvPr id="2108" name="Shape 2108"/>
          <p:cNvGraphicFramePr/>
          <p:nvPr/>
        </p:nvGraphicFramePr>
        <p:xfrm>
          <a:off x="192945" y="1472361"/>
          <a:ext cx="3000000" cy="3000000"/>
        </p:xfrm>
        <a:graphic>
          <a:graphicData uri="http://schemas.openxmlformats.org/drawingml/2006/table">
            <a:tbl>
              <a:tblPr>
                <a:noFill/>
                <a:tableStyleId>{B22D6854-2507-48A4-8BB8-D34C36ED84D9}</a:tableStyleId>
              </a:tblPr>
              <a:tblGrid>
                <a:gridCol w="398825"/>
                <a:gridCol w="311800"/>
                <a:gridCol w="357725"/>
                <a:gridCol w="357725"/>
                <a:gridCol w="396400"/>
                <a:gridCol w="309400"/>
                <a:gridCol w="309400"/>
                <a:gridCol w="309400"/>
                <a:gridCol w="309400"/>
                <a:gridCol w="309400"/>
                <a:gridCol w="309400"/>
                <a:gridCol w="319050"/>
                <a:gridCol w="309400"/>
                <a:gridCol w="309400"/>
                <a:gridCol w="357725"/>
                <a:gridCol w="309400"/>
                <a:gridCol w="309400"/>
                <a:gridCol w="309400"/>
                <a:gridCol w="309400"/>
                <a:gridCol w="309400"/>
                <a:gridCol w="309400"/>
                <a:gridCol w="309400"/>
                <a:gridCol w="309400"/>
                <a:gridCol w="309400"/>
                <a:gridCol w="338400"/>
                <a:gridCol w="309400"/>
                <a:gridCol w="309400"/>
              </a:tblGrid>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t/>
                      </a:r>
                      <a:endParaRPr b="0" i="0" sz="700" u="none" cap="none" strike="noStrike">
                        <a:latin typeface="Arial"/>
                        <a:ea typeface="Arial"/>
                        <a:cs typeface="Arial"/>
                        <a:sym typeface="Arial"/>
                      </a:endParaRP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ADBE</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AKRX</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BOFI</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CMCSA</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CVS</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DAL</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DIS</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DOW</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F</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FB</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KORS</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MGA</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PNC</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STMP</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SWK</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VOX</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XLB</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XLE</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XLF</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XLI</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XLK</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XLP</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XLRE</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XLU</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XLV</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XLY</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ADBE</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2.122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1E7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6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AKRX</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15.524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1.941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3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0.931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1.426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0.258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0.014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776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1.866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BOFI</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1.941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3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12.246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86C8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6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1.508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2.082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2E7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6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0.527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0.026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786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CMCSA</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0.931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0.489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A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D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1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B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B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0.349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A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182"/>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CVS</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0.489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0.565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4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9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0.584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7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0.387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0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5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DAL</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1.426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6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3.549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2E3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1.269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1.552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0.865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0.216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67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1.001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DIS</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9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0.771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7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0.682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E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7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0.355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0.589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DOW</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0.565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2.457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0.981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0.683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E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2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8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C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3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F</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1.508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0.981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2.342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FE7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1.837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1.145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1.014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87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FB</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A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7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2.707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B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0.687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F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0.783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F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2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KORS</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D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4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6.684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C1D9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0.585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0.982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3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B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5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MGA</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1.837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3.445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E3E3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1.789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1.128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1.065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47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PNC</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2.082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2E7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1.269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0.771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1.145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1.001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1.018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6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F75"/>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7F6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STMP</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9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1.552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7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1.789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5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11.308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90CB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0.192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27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-0.077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SWK</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1.128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1.001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2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A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0.284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075"/>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1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VOX</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5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0.683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E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0.585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2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XLB</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1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0.542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8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1.014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0.687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F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0.982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1.018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0.321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2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XLE</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0.584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0.865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1.194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1.295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2.267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0E7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2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XLF</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1.661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6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7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1.119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0.783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1.263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1.436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E9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1.327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1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7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67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XLI</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1.102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A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B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7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F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4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1.065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3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B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382"/>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XLK</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0.951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B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0.567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C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0.682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E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1.088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6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0.886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0.994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0.441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9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XLP</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7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2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2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3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6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0.537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7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1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0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0.609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A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1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47C"/>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XLRE</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8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0.258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0.527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0.349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A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0.387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0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0.355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B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8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0.476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E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B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0.591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0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F75"/>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0.192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27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A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6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0.429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7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3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0.441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9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A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0.339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9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D7B"/>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XLU</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6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0.014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776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0.026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786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0.374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5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0.216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67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C7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C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87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0.375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5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47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97F6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-0.077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0.284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075"/>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8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0.321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B279"/>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967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0.373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E78"/>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0.497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1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0.943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A075"/>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XLV</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1.866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4E8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5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C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0.589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F7E"/>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3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1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0.706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2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0.762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A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B80"/>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0.736</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C7A"/>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0.339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977"/>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0.279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AA075"/>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r>
              <a:tr h="118850">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XLY</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0.903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0.972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1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0.557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1.001</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0.755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9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0.748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0.918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0.925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0.817</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1.02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0.734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683"/>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0.808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0.824</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0.715</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E382"/>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0.792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0.513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C47C"/>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0.469</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CBD7B"/>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0.32</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BA676"/>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0.678</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EDD81"/>
                    </a:solidFill>
                  </a:tcPr>
                </a:tc>
                <a:tc>
                  <a:txBody>
                    <a:bodyPr>
                      <a:noAutofit/>
                    </a:bodyPr>
                    <a:lstStyle/>
                    <a:p>
                      <a:pPr indent="0" lvl="0" marL="0" marR="0" rtl="0" algn="ctr">
                        <a:lnSpc>
                          <a:spcPct val="100000"/>
                        </a:lnSpc>
                        <a:spcBef>
                          <a:spcPts val="0"/>
                        </a:spcBef>
                        <a:spcAft>
                          <a:spcPts val="0"/>
                        </a:spcAft>
                        <a:buClr>
                          <a:srgbClr val="000000"/>
                        </a:buClr>
                        <a:buSzPct val="25000"/>
                        <a:buFont typeface="Arial"/>
                        <a:buNone/>
                      </a:pPr>
                      <a:r>
                        <a:rPr b="0" i="0" lang="en" sz="700" u="none" cap="none" strike="noStrike">
                          <a:latin typeface="Arial"/>
                          <a:ea typeface="Arial"/>
                          <a:cs typeface="Arial"/>
                          <a:sym typeface="Arial"/>
                        </a:rPr>
                        <a:t>0.853</a:t>
                      </a:r>
                    </a:p>
                  </a:txBody>
                  <a:tcPr marT="6575" marB="0" marR="6575" marL="6575" anchor="ctr">
                    <a:lnL cap="flat" cmpd="sng" w="9525">
                      <a:solidFill>
                        <a:srgbClr val="000000">
                          <a:alpha val="0"/>
                        </a:srgbClr>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solidFill>
                      <a:srgbClr val="FFEB84"/>
                    </a:solid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2" name="Shape 2112"/>
        <p:cNvGrpSpPr/>
        <p:nvPr/>
      </p:nvGrpSpPr>
      <p:grpSpPr>
        <a:xfrm>
          <a:off x="0" y="0"/>
          <a:ext cx="0" cy="0"/>
          <a:chOff x="0" y="0"/>
          <a:chExt cx="0" cy="0"/>
        </a:xfrm>
      </p:grpSpPr>
      <p:sp>
        <p:nvSpPr>
          <p:cNvPr id="2113" name="Shape 2113"/>
          <p:cNvSpPr txBox="1"/>
          <p:nvPr>
            <p:ph type="title"/>
          </p:nvPr>
        </p:nvSpPr>
        <p:spPr>
          <a:xfrm>
            <a:off x="533400" y="5143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Stress Testing</a:t>
            </a:r>
          </a:p>
        </p:txBody>
      </p:sp>
      <p:sp>
        <p:nvSpPr>
          <p:cNvPr id="2114" name="Shape 2114"/>
          <p:cNvSpPr txBox="1"/>
          <p:nvPr>
            <p:ph idx="12" type="sldNum"/>
          </p:nvPr>
        </p:nvSpPr>
        <p:spPr>
          <a:xfrm>
            <a:off x="8686800" y="4972050"/>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800" u="none" cap="none" strike="noStrike">
                <a:solidFill>
                  <a:srgbClr val="000000"/>
                </a:solidFill>
                <a:latin typeface="Arial"/>
                <a:ea typeface="Arial"/>
                <a:cs typeface="Arial"/>
                <a:sym typeface="Arial"/>
              </a:rPr>
              <a:t>‹#›</a:t>
            </a:fld>
          </a:p>
        </p:txBody>
      </p:sp>
      <p:graphicFrame>
        <p:nvGraphicFramePr>
          <p:cNvPr id="2115" name="Shape 2115"/>
          <p:cNvGraphicFramePr/>
          <p:nvPr/>
        </p:nvGraphicFramePr>
        <p:xfrm>
          <a:off x="339047" y="1407561"/>
          <a:ext cx="3000000" cy="3000000"/>
        </p:xfrm>
        <a:graphic>
          <a:graphicData uri="http://schemas.openxmlformats.org/drawingml/2006/table">
            <a:tbl>
              <a:tblPr>
                <a:noFill/>
                <a:tableStyleId>{B22D6854-2507-48A4-8BB8-D34C36ED84D9}</a:tableStyleId>
              </a:tblPr>
              <a:tblGrid>
                <a:gridCol w="1466600"/>
                <a:gridCol w="702750"/>
                <a:gridCol w="967550"/>
                <a:gridCol w="896250"/>
                <a:gridCol w="845325"/>
                <a:gridCol w="847875"/>
                <a:gridCol w="814775"/>
                <a:gridCol w="1010400"/>
                <a:gridCol w="924675"/>
              </a:tblGrid>
              <a:tr h="554800">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a:t>
                      </a:r>
                    </a:p>
                  </a:txBody>
                  <a:tcPr marT="7100" marB="0" marR="7100" marL="7100"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Equities down 10%</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Equities up 10%</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EUR down 10% vs. USD</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EUR up 10% vs. USD</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Greece Financial Crisis - 2015</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Oil prices Drop - May 2010</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Debt Ceiling Crisis &amp; Downgrade in 2011</a:t>
                      </a:r>
                    </a:p>
                  </a:txBody>
                  <a:tcPr marT="7100" marB="0" marR="7100" marL="7100" anchor="ctr">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 Lehman Default - 2008</a:t>
                      </a:r>
                    </a:p>
                  </a:txBody>
                  <a:tcPr marT="7100" marB="0" marR="7100" marL="7100" anchor="ctr">
                    <a:lnL cap="flat" cmpd="sng" w="9525">
                      <a:solidFill>
                        <a:srgbClr val="FFFFFF"/>
                      </a:solidFill>
                      <a:prstDash val="solid"/>
                      <a:round/>
                      <a:headEnd len="med" w="med" type="none"/>
                      <a:tailEnd len="med" w="med" type="none"/>
                    </a:lnL>
                    <a:lnR cap="flat" cmpd="sng" w="9525">
                      <a:solidFill>
                        <a:srgbClr val="000000">
                          <a:alpha val="0"/>
                        </a:srgbClr>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12700">
                      <a:solidFill>
                        <a:srgbClr val="000000"/>
                      </a:solidFill>
                      <a:prstDash val="dash"/>
                      <a:round/>
                      <a:headEnd len="med" w="med" type="none"/>
                      <a:tailEnd len="med" w="med" type="none"/>
                    </a:lnB>
                    <a:solidFill>
                      <a:srgbClr val="FFFFFF"/>
                    </a:solidFill>
                  </a:tcPr>
                </a:tc>
              </a:tr>
              <a:tr h="2441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SAP</a:t>
                      </a:r>
                    </a:p>
                  </a:txBody>
                  <a:tcPr marT="7100" marB="0" marR="7100" marL="7100" anchor="ctr">
                    <a:lnL cap="flat" cmpd="sng" w="12700">
                      <a:solidFill>
                        <a:srgbClr val="000000"/>
                      </a:solidFill>
                      <a:prstDash val="dash"/>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-11.40%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E5E4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11.40%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FDD4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1.49%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-1.49%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-3.82%</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EFE7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-9.74%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FAEA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-17.38%</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EDE6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-20.01%</a:t>
                      </a:r>
                    </a:p>
                  </a:txBody>
                  <a:tcPr marT="7100" marB="0" marR="7100" marL="7100" anchor="ctr">
                    <a:lnL cap="flat" cmpd="sng" w="9525">
                      <a:solidFill>
                        <a:srgbClr val="000000"/>
                      </a:solidFill>
                      <a:prstDash val="solid"/>
                      <a:round/>
                      <a:headEnd len="med" w="med" type="none"/>
                      <a:tailEnd len="med" w="med" type="none"/>
                    </a:lnL>
                    <a:lnR cap="flat" cmpd="sng" w="12700">
                      <a:solidFill>
                        <a:srgbClr val="000000"/>
                      </a:solidFill>
                      <a:prstDash val="dash"/>
                      <a:round/>
                      <a:headEnd len="med" w="med" type="none"/>
                      <a:tailEnd len="med" w="med" type="none"/>
                    </a:lnR>
                    <a:lnT cap="flat" cmpd="sng" w="12700">
                      <a:solidFill>
                        <a:srgbClr val="000000"/>
                      </a:solidFill>
                      <a:prstDash val="dash"/>
                      <a:round/>
                      <a:headEnd len="med" w="med" type="none"/>
                      <a:tailEnd len="med" w="med" type="none"/>
                    </a:lnT>
                    <a:lnB cap="flat" cmpd="sng" w="12700">
                      <a:solidFill>
                        <a:srgbClr val="000000"/>
                      </a:solidFill>
                      <a:prstDash val="dash"/>
                      <a:round/>
                      <a:headEnd len="med" w="med" type="none"/>
                      <a:tailEnd len="med" w="med" type="none"/>
                    </a:lnB>
                    <a:solidFill>
                      <a:srgbClr val="FFEB84"/>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Consumer Discretionary</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-13.50%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FBB279"/>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13.50%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BCD8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-0.11%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F97F6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0.11%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7FC6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-4.41%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FDD2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-10.02%</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-18.44%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-29.55%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12700">
                      <a:solidFill>
                        <a:srgbClr val="000000"/>
                      </a:solidFill>
                      <a:prstDash val="dash"/>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Consumer Staples</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-9.50%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9.50%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0.38%</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AA075"/>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-0.38%</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A6D2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-3.98%</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E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-4.77%</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94CC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-9.45%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-20.40%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EE783"/>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Financials</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-15.75%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15.75%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6.26%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77C4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-6.26%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796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-4.00%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-11.74%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A977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-22.68%</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A937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6.46%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Funds</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-10.77%</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BAD7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10.77%</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BB178"/>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DD880"/>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E9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-3.63%</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EE2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-10.51%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DD37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-17.14%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E9E5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-20.14%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Health Care</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-11.24%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11.24%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DCB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6.96%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-6.96%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-5.82%</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97E6F"/>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-12.66%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A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-24.75%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-16.54%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EAE583"/>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Industrials</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-13.19%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CBD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13.19%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C8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1.95%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2E8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-1.95%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EE0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-2.26%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-2.41%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-15.41%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CBDC81"/>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-17.84%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2E884"/>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Information Technology</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-11.79%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11.79%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1.61%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C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-1.61%</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-4.55%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DCA7D"/>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-10.00%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B84"/>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-18.58%</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EE883"/>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-25.56%</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AA075"/>
                    </a:solidFill>
                  </a:tcPr>
                </a:tc>
              </a:tr>
              <a:tr h="233025">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1" i="0" lang="en" sz="900" u="none" cap="none" strike="noStrike">
                          <a:solidFill>
                            <a:srgbClr val="000000"/>
                          </a:solidFill>
                          <a:latin typeface="Cambria"/>
                          <a:ea typeface="Cambria"/>
                          <a:cs typeface="Cambria"/>
                          <a:sym typeface="Cambria"/>
                        </a:rPr>
                        <a:t>Materials</a:t>
                      </a:r>
                    </a:p>
                  </a:txBody>
                  <a:tcPr marT="7100" marB="0" marR="7100" marL="7100" anchor="ctr">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alpha val="0"/>
                        </a:srgbClr>
                      </a:solidFill>
                      <a:prstDash val="solid"/>
                      <a:round/>
                      <a:headEnd len="med" w="med" type="none"/>
                      <a:tailEnd len="med" w="med" type="none"/>
                    </a:lnB>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-12.70%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DCD7E"/>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12.70%</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CE182"/>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-0.45%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0.45%</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63BE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-6.19%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-12.69%</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8696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-20.54%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CBF7B"/>
                    </a:solidFill>
                  </a:tcPr>
                </a:tc>
                <a:tc>
                  <a:txBody>
                    <a:bodyPr>
                      <a:noAutofit/>
                    </a:bodyPr>
                    <a:lstStyle/>
                    <a:p>
                      <a:pPr indent="0" lvl="0" marL="0" marR="0" rtl="0" algn="ctr">
                        <a:lnSpc>
                          <a:spcPct val="100000"/>
                        </a:lnSpc>
                        <a:spcBef>
                          <a:spcPts val="0"/>
                        </a:spcBef>
                        <a:spcAft>
                          <a:spcPts val="0"/>
                        </a:spcAft>
                        <a:buClr>
                          <a:srgbClr val="000000"/>
                        </a:buClr>
                        <a:buSzPct val="25000"/>
                        <a:buFont typeface="Cambria"/>
                        <a:buNone/>
                      </a:pPr>
                      <a:r>
                        <a:rPr b="0" i="0" lang="en" sz="900" u="none" cap="none" strike="noStrike">
                          <a:solidFill>
                            <a:srgbClr val="000000"/>
                          </a:solidFill>
                          <a:latin typeface="Cambria"/>
                          <a:ea typeface="Cambria"/>
                          <a:cs typeface="Cambria"/>
                          <a:sym typeface="Cambria"/>
                        </a:rPr>
                        <a:t>-26.44%</a:t>
                      </a:r>
                    </a:p>
                  </a:txBody>
                  <a:tcPr marT="7100" marB="0" marR="7100" marL="7100"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A9373"/>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0" name="Shape 2120"/>
        <p:cNvGrpSpPr/>
        <p:nvPr/>
      </p:nvGrpSpPr>
      <p:grpSpPr>
        <a:xfrm>
          <a:off x="0" y="0"/>
          <a:ext cx="0" cy="0"/>
          <a:chOff x="0" y="0"/>
          <a:chExt cx="0" cy="0"/>
        </a:xfrm>
      </p:grpSpPr>
      <p:sp>
        <p:nvSpPr>
          <p:cNvPr id="2121" name="Shape 2121"/>
          <p:cNvSpPr txBox="1"/>
          <p:nvPr>
            <p:ph type="title"/>
          </p:nvPr>
        </p:nvSpPr>
        <p:spPr>
          <a:xfrm>
            <a:off x="5198149" y="2168650"/>
            <a:ext cx="3331500" cy="562500"/>
          </a:xfrm>
          <a:prstGeom prst="rect">
            <a:avLst/>
          </a:prstGeom>
          <a:noFill/>
          <a:ln>
            <a:noFill/>
          </a:ln>
        </p:spPr>
        <p:txBody>
          <a:bodyPr anchorCtr="0" anchor="t" bIns="34275" lIns="68575" rIns="68575" tIns="3427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PERFORMANCE</a:t>
            </a:r>
          </a:p>
        </p:txBody>
      </p:sp>
      <p:sp>
        <p:nvSpPr>
          <p:cNvPr id="2122" name="Shape 2122"/>
          <p:cNvSpPr txBox="1"/>
          <p:nvPr>
            <p:ph idx="1" type="body"/>
          </p:nvPr>
        </p:nvSpPr>
        <p:spPr>
          <a:xfrm>
            <a:off x="5343557" y="1878806"/>
            <a:ext cx="1514441" cy="412554"/>
          </a:xfrm>
          <a:prstGeom prst="rect">
            <a:avLst/>
          </a:prstGeom>
          <a:noFill/>
          <a:ln>
            <a:noFill/>
          </a:ln>
        </p:spPr>
        <p:txBody>
          <a:bodyPr anchorCtr="0" anchor="b" bIns="34275" lIns="68575" rIns="68575" tIns="3427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a:t>
            </a:r>
            <a:r>
              <a:rPr lang="en" sz="1900">
                <a:solidFill>
                  <a:srgbClr val="005A3C"/>
                </a:solidFill>
                <a:latin typeface="Cambria"/>
                <a:ea typeface="Cambria"/>
                <a:cs typeface="Cambria"/>
                <a:sym typeface="Cambria"/>
              </a:rPr>
              <a:t>7</a:t>
            </a:r>
          </a:p>
        </p:txBody>
      </p:sp>
      <p:sp>
        <p:nvSpPr>
          <p:cNvPr id="2123" name="Shape 2123"/>
          <p:cNvSpPr txBox="1"/>
          <p:nvPr>
            <p:ph idx="12" type="sldNum"/>
          </p:nvPr>
        </p:nvSpPr>
        <p:spPr>
          <a:xfrm>
            <a:off x="8608867" y="4790121"/>
            <a:ext cx="4571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2124" name="Shape 2124"/>
          <p:cNvGrpSpPr/>
          <p:nvPr/>
        </p:nvGrpSpPr>
        <p:grpSpPr>
          <a:xfrm>
            <a:off x="200025" y="4362450"/>
            <a:ext cx="8743949" cy="346073"/>
            <a:chOff x="0" y="0"/>
            <a:chExt cx="11658599" cy="461431"/>
          </a:xfrm>
        </p:grpSpPr>
        <p:sp>
          <p:nvSpPr>
            <p:cNvPr id="2125" name="Shape 2125"/>
            <p:cNvSpPr/>
            <p:nvPr/>
          </p:nvSpPr>
          <p:spPr>
            <a:xfrm>
              <a:off x="0" y="0"/>
              <a:ext cx="1821656" cy="461431"/>
            </a:xfrm>
            <a:prstGeom prst="chevron">
              <a:avLst>
                <a:gd fmla="val 50000" name="adj"/>
              </a:avLst>
            </a:prstGeom>
            <a:solidFill>
              <a:srgbClr val="BFBFBF"/>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26" name="Shape 2126"/>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Overview </a:t>
              </a:r>
            </a:p>
          </p:txBody>
        </p:sp>
        <p:sp>
          <p:nvSpPr>
            <p:cNvPr id="2127" name="Shape 2127"/>
            <p:cNvSpPr/>
            <p:nvPr/>
          </p:nvSpPr>
          <p:spPr>
            <a:xfrm>
              <a:off x="163949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28" name="Shape 2128"/>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Economic Conditions</a:t>
              </a:r>
            </a:p>
          </p:txBody>
        </p:sp>
        <p:sp>
          <p:nvSpPr>
            <p:cNvPr id="2129" name="Shape 2129"/>
            <p:cNvSpPr/>
            <p:nvPr/>
          </p:nvSpPr>
          <p:spPr>
            <a:xfrm>
              <a:off x="327898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30" name="Shape 2130"/>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Sector Summaries</a:t>
              </a:r>
            </a:p>
          </p:txBody>
        </p:sp>
        <p:sp>
          <p:nvSpPr>
            <p:cNvPr id="2131" name="Shape 2131"/>
            <p:cNvSpPr/>
            <p:nvPr/>
          </p:nvSpPr>
          <p:spPr>
            <a:xfrm>
              <a:off x="491847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32" name="Shape 2132"/>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Portfolio Strategy &amp; Composition</a:t>
              </a:r>
            </a:p>
          </p:txBody>
        </p:sp>
        <p:sp>
          <p:nvSpPr>
            <p:cNvPr id="2133" name="Shape 2133"/>
            <p:cNvSpPr/>
            <p:nvPr/>
          </p:nvSpPr>
          <p:spPr>
            <a:xfrm>
              <a:off x="655796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34" name="Shape 2134"/>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Risk Analysis</a:t>
              </a:r>
            </a:p>
          </p:txBody>
        </p:sp>
        <p:sp>
          <p:nvSpPr>
            <p:cNvPr id="2135" name="Shape 2135"/>
            <p:cNvSpPr/>
            <p:nvPr/>
          </p:nvSpPr>
          <p:spPr>
            <a:xfrm>
              <a:off x="8197453"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36" name="Shape 2136"/>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Performance Review</a:t>
              </a:r>
            </a:p>
          </p:txBody>
        </p:sp>
        <p:sp>
          <p:nvSpPr>
            <p:cNvPr id="2137" name="Shape 2137"/>
            <p:cNvSpPr/>
            <p:nvPr/>
          </p:nvSpPr>
          <p:spPr>
            <a:xfrm>
              <a:off x="9836942"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138" name="Shape 2138"/>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Student Biographies</a:t>
              </a:r>
            </a:p>
          </p:txBody>
        </p:sp>
      </p:grpSp>
      <p:pic>
        <p:nvPicPr>
          <p:cNvPr id="2139" name="Shape 2139"/>
          <p:cNvPicPr preferRelativeResize="0"/>
          <p:nvPr/>
        </p:nvPicPr>
        <p:blipFill rotWithShape="1">
          <a:blip r:embed="rId3">
            <a:alphaModFix/>
          </a:blip>
          <a:srcRect b="0" l="0" r="0" t="0"/>
          <a:stretch/>
        </p:blipFill>
        <p:spPr>
          <a:xfrm>
            <a:off x="828246" y="668949"/>
            <a:ext cx="3301269" cy="35618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3" name="Shape 2143"/>
        <p:cNvGrpSpPr/>
        <p:nvPr/>
      </p:nvGrpSpPr>
      <p:grpSpPr>
        <a:xfrm>
          <a:off x="0" y="0"/>
          <a:ext cx="0" cy="0"/>
          <a:chOff x="0" y="0"/>
          <a:chExt cx="0" cy="0"/>
        </a:xfrm>
      </p:grpSpPr>
      <p:sp>
        <p:nvSpPr>
          <p:cNvPr id="2144" name="Shape 2144"/>
          <p:cNvSpPr txBox="1"/>
          <p:nvPr>
            <p:ph type="title"/>
          </p:nvPr>
        </p:nvSpPr>
        <p:spPr>
          <a:xfrm>
            <a:off x="685800" y="5143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Portfolio Performance Spring Semester 2017</a:t>
            </a:r>
          </a:p>
        </p:txBody>
      </p:sp>
      <p:sp>
        <p:nvSpPr>
          <p:cNvPr id="2145" name="Shape 2145"/>
          <p:cNvSpPr txBox="1"/>
          <p:nvPr>
            <p:ph idx="12" type="sldNum"/>
          </p:nvPr>
        </p:nvSpPr>
        <p:spPr>
          <a:xfrm>
            <a:off x="8630125" y="4908275"/>
            <a:ext cx="381000" cy="171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graphicFrame>
        <p:nvGraphicFramePr>
          <p:cNvPr id="2146" name="Shape 2146"/>
          <p:cNvGraphicFramePr/>
          <p:nvPr/>
        </p:nvGraphicFramePr>
        <p:xfrm>
          <a:off x="685800" y="1176137"/>
          <a:ext cx="3000000" cy="3000000"/>
        </p:xfrm>
        <a:graphic>
          <a:graphicData uri="http://schemas.openxmlformats.org/drawingml/2006/table">
            <a:tbl>
              <a:tblPr bandRow="1" firstRow="1">
                <a:noFill/>
                <a:tableStyleId>{7E231DCD-8879-402F-9B4B-487ADDCE66A7}</a:tableStyleId>
              </a:tblPr>
              <a:tblGrid>
                <a:gridCol w="1927250"/>
                <a:gridCol w="1927250"/>
                <a:gridCol w="1927250"/>
                <a:gridCol w="1927250"/>
              </a:tblGrid>
              <a:tr h="764900">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Academic Year</a:t>
                      </a:r>
                    </a:p>
                    <a:p>
                      <a:pPr indent="0" lvl="0" marL="0" marR="0" rtl="0" algn="l">
                        <a:lnSpc>
                          <a:spcPct val="100000"/>
                        </a:lnSpc>
                        <a:spcBef>
                          <a:spcPts val="0"/>
                        </a:spcBef>
                        <a:spcAft>
                          <a:spcPts val="0"/>
                        </a:spcAft>
                        <a:buClr>
                          <a:srgbClr val="000000"/>
                        </a:buClr>
                        <a:buSzPct val="25000"/>
                        <a:buFont typeface="Arial"/>
                        <a:buNone/>
                      </a:pPr>
                      <a:r>
                        <a:t/>
                      </a:r>
                      <a:endParaRPr b="1" i="0" sz="1400" u="none" cap="none" strike="noStrike">
                        <a:solidFill>
                          <a:schemeClr val="lt1"/>
                        </a:solidFill>
                        <a:latin typeface="Cambria"/>
                        <a:ea typeface="Cambria"/>
                        <a:cs typeface="Cambria"/>
                        <a:sym typeface="Cambria"/>
                      </a:endParaRPr>
                    </a:p>
                  </a:txBody>
                  <a:tcPr marT="45725" marB="45725" marR="91450" marL="91450">
                    <a:solidFill>
                      <a:srgbClr val="006C31"/>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SAP Portfolio</a:t>
                      </a:r>
                    </a:p>
                    <a:p>
                      <a:pPr indent="0" lvl="0" marL="0" marR="0" rtl="0" algn="l">
                        <a:lnSpc>
                          <a:spcPct val="100000"/>
                        </a:lnSpc>
                        <a:spcBef>
                          <a:spcPts val="0"/>
                        </a:spcBef>
                        <a:spcAft>
                          <a:spcPts val="0"/>
                        </a:spcAft>
                        <a:buClr>
                          <a:srgbClr val="000000"/>
                        </a:buClr>
                        <a:buSzPct val="25000"/>
                        <a:buFont typeface="Arial"/>
                        <a:buNone/>
                      </a:pPr>
                      <a:r>
                        <a:t/>
                      </a:r>
                      <a:endParaRPr b="1" i="0" sz="1400" u="none" cap="none" strike="noStrike">
                        <a:solidFill>
                          <a:schemeClr val="lt1"/>
                        </a:solidFill>
                        <a:latin typeface="Cambria"/>
                        <a:ea typeface="Cambria"/>
                        <a:cs typeface="Cambria"/>
                        <a:sym typeface="Cambria"/>
                      </a:endParaRPr>
                    </a:p>
                  </a:txBody>
                  <a:tcPr marT="45725" marB="45725" marR="91450" marL="91450">
                    <a:solidFill>
                      <a:srgbClr val="006C31"/>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Raw Return:              11.92%</a:t>
                      </a:r>
                    </a:p>
                  </a:txBody>
                  <a:tcPr marT="45725" marB="45725" marR="91450" marL="91450">
                    <a:solidFill>
                      <a:srgbClr val="006C31"/>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Annualized Return: 18.60%</a:t>
                      </a:r>
                    </a:p>
                  </a:txBody>
                  <a:tcPr marT="45725" marB="45725" marR="91450" marL="91450">
                    <a:solidFill>
                      <a:srgbClr val="006C31"/>
                    </a:solidFill>
                  </a:tcPr>
                </a:tc>
              </a:tr>
              <a:tr h="764900">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1" i="0" sz="1400" u="none" cap="none" strike="noStrike">
                        <a:solidFill>
                          <a:schemeClr val="lt1"/>
                        </a:solidFill>
                        <a:latin typeface="Cambria"/>
                        <a:ea typeface="Cambria"/>
                        <a:cs typeface="Cambria"/>
                        <a:sym typeface="Cambria"/>
                      </a:endParaRPr>
                    </a:p>
                  </a:txBody>
                  <a:tcPr marT="45725" marB="45725" marR="91450" marL="91450">
                    <a:solidFill>
                      <a:srgbClr val="BFBFBF"/>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S&amp;P 500</a:t>
                      </a:r>
                    </a:p>
                  </a:txBody>
                  <a:tcPr marT="45725" marB="45725" marR="91450" marL="91450">
                    <a:solidFill>
                      <a:srgbClr val="BFBFBF"/>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Raw Return:               9.74%</a:t>
                      </a:r>
                    </a:p>
                  </a:txBody>
                  <a:tcPr marT="45725" marB="45725" marR="91450" marL="91450">
                    <a:solidFill>
                      <a:srgbClr val="BFBFBF"/>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Annualized Return: 15.11%</a:t>
                      </a:r>
                    </a:p>
                  </a:txBody>
                  <a:tcPr marT="45725" marB="45725" marR="91450" marL="91450">
                    <a:solidFill>
                      <a:srgbClr val="BFBFBF"/>
                    </a:solidFill>
                  </a:tcPr>
                </a:tc>
              </a:tr>
              <a:tr h="804175">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Spring Semester</a:t>
                      </a:r>
                    </a:p>
                  </a:txBody>
                  <a:tcPr marT="45725" marB="45725" marR="91450" marL="91450">
                    <a:solidFill>
                      <a:srgbClr val="006C31"/>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SAP Portfolio</a:t>
                      </a:r>
                    </a:p>
                  </a:txBody>
                  <a:tcPr marT="45725" marB="45725" marR="91450" marL="91450">
                    <a:solidFill>
                      <a:srgbClr val="006C31"/>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Raw Return:               5.87%</a:t>
                      </a:r>
                    </a:p>
                  </a:txBody>
                  <a:tcPr marT="45725" marB="45725" marR="91450" marL="91450">
                    <a:solidFill>
                      <a:srgbClr val="006C31"/>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Annualized Return: 22.38%</a:t>
                      </a:r>
                    </a:p>
                  </a:txBody>
                  <a:tcPr marT="45725" marB="45725" marR="91450" marL="91450">
                    <a:solidFill>
                      <a:srgbClr val="006C31"/>
                    </a:solidFill>
                  </a:tcPr>
                </a:tc>
              </a:tr>
              <a:tr h="764900">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b="1" i="0" sz="1400" u="none" cap="none" strike="noStrike">
                        <a:solidFill>
                          <a:schemeClr val="lt1"/>
                        </a:solidFill>
                        <a:latin typeface="Cambria"/>
                        <a:ea typeface="Cambria"/>
                        <a:cs typeface="Cambria"/>
                        <a:sym typeface="Cambria"/>
                      </a:endParaRPr>
                    </a:p>
                  </a:txBody>
                  <a:tcPr marT="45725" marB="45725" marR="91450" marL="91450">
                    <a:solidFill>
                      <a:srgbClr val="BFBFBF"/>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S&amp;P 500</a:t>
                      </a:r>
                    </a:p>
                  </a:txBody>
                  <a:tcPr marT="45725" marB="45725" marR="91450" marL="91450">
                    <a:solidFill>
                      <a:srgbClr val="BFBFBF"/>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Raw Return:              5.44%</a:t>
                      </a:r>
                    </a:p>
                  </a:txBody>
                  <a:tcPr marT="45725" marB="45725" marR="91450" marL="91450">
                    <a:solidFill>
                      <a:srgbClr val="BFBFBF"/>
                    </a:solidFill>
                  </a:tcPr>
                </a:tc>
                <a:tc>
                  <a:txBody>
                    <a:bodyPr>
                      <a:noAutofit/>
                    </a:bodyPr>
                    <a:lstStyle/>
                    <a:p>
                      <a:pPr indent="0" lvl="0" marL="0" marR="0" rtl="0" algn="l">
                        <a:lnSpc>
                          <a:spcPct val="100000"/>
                        </a:lnSpc>
                        <a:spcBef>
                          <a:spcPts val="0"/>
                        </a:spcBef>
                        <a:spcAft>
                          <a:spcPts val="0"/>
                        </a:spcAft>
                        <a:buClr>
                          <a:schemeClr val="lt1"/>
                        </a:buClr>
                        <a:buSzPct val="25000"/>
                        <a:buFont typeface="Cambria"/>
                        <a:buNone/>
                      </a:pPr>
                      <a:r>
                        <a:rPr b="1" i="0" lang="en" sz="1400" u="none" cap="none" strike="noStrike">
                          <a:solidFill>
                            <a:schemeClr val="lt1"/>
                          </a:solidFill>
                          <a:latin typeface="Cambria"/>
                          <a:ea typeface="Cambria"/>
                          <a:cs typeface="Cambria"/>
                          <a:sym typeface="Cambria"/>
                        </a:rPr>
                        <a:t>Annualized Return: 20.63%</a:t>
                      </a:r>
                    </a:p>
                  </a:txBody>
                  <a:tcPr marT="45725" marB="45725" marR="91450" marL="91450">
                    <a:solidFill>
                      <a:srgbClr val="BFBFBF"/>
                    </a:solidFill>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0" name="Shape 2150"/>
        <p:cNvGrpSpPr/>
        <p:nvPr/>
      </p:nvGrpSpPr>
      <p:grpSpPr>
        <a:xfrm>
          <a:off x="0" y="0"/>
          <a:ext cx="0" cy="0"/>
          <a:chOff x="0" y="0"/>
          <a:chExt cx="0" cy="0"/>
        </a:xfrm>
      </p:grpSpPr>
      <p:sp>
        <p:nvSpPr>
          <p:cNvPr id="2151" name="Shape 2151"/>
          <p:cNvSpPr txBox="1"/>
          <p:nvPr>
            <p:ph idx="12" type="sldNum"/>
          </p:nvPr>
        </p:nvSpPr>
        <p:spPr>
          <a:xfrm>
            <a:off x="8587625" y="4901200"/>
            <a:ext cx="381000" cy="171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pic>
        <p:nvPicPr>
          <p:cNvPr id="2152" name="Shape 2152"/>
          <p:cNvPicPr preferRelativeResize="0"/>
          <p:nvPr/>
        </p:nvPicPr>
        <p:blipFill rotWithShape="1">
          <a:blip r:embed="rId3">
            <a:alphaModFix/>
          </a:blip>
          <a:srcRect b="0" l="0" r="0" t="13614"/>
          <a:stretch/>
        </p:blipFill>
        <p:spPr>
          <a:xfrm>
            <a:off x="0" y="653606"/>
            <a:ext cx="9144000" cy="4105800"/>
          </a:xfrm>
          <a:prstGeom prst="rect">
            <a:avLst/>
          </a:prstGeom>
          <a:noFill/>
          <a:ln>
            <a:noFill/>
          </a:ln>
        </p:spPr>
      </p:pic>
      <p:sp>
        <p:nvSpPr>
          <p:cNvPr id="2153" name="Shape 2153"/>
          <p:cNvSpPr txBox="1"/>
          <p:nvPr/>
        </p:nvSpPr>
        <p:spPr>
          <a:xfrm>
            <a:off x="2865675" y="225250"/>
            <a:ext cx="4010100" cy="365400"/>
          </a:xfrm>
          <a:prstGeom prst="rect">
            <a:avLst/>
          </a:prstGeom>
          <a:noFill/>
          <a:ln>
            <a:noFill/>
          </a:ln>
        </p:spPr>
        <p:txBody>
          <a:bodyPr anchorCtr="0" anchor="t" bIns="91425" lIns="91425" rIns="91425" tIns="91425">
            <a:noAutofit/>
          </a:bodyPr>
          <a:lstStyle/>
          <a:p>
            <a:pPr lvl="0">
              <a:spcBef>
                <a:spcPts val="0"/>
              </a:spcBef>
              <a:buNone/>
            </a:pPr>
            <a:r>
              <a:rPr b="1" lang="en" sz="1800">
                <a:latin typeface="Cambria"/>
                <a:ea typeface="Cambria"/>
                <a:cs typeface="Cambria"/>
                <a:sym typeface="Cambria"/>
              </a:rPr>
              <a:t>Portfolio Performance by Sector</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7" name="Shape 2157"/>
        <p:cNvGrpSpPr/>
        <p:nvPr/>
      </p:nvGrpSpPr>
      <p:grpSpPr>
        <a:xfrm>
          <a:off x="0" y="0"/>
          <a:ext cx="0" cy="0"/>
          <a:chOff x="0" y="0"/>
          <a:chExt cx="0" cy="0"/>
        </a:xfrm>
      </p:grpSpPr>
      <p:sp>
        <p:nvSpPr>
          <p:cNvPr id="2158" name="Shape 2158"/>
          <p:cNvSpPr txBox="1"/>
          <p:nvPr>
            <p:ph type="title"/>
          </p:nvPr>
        </p:nvSpPr>
        <p:spPr>
          <a:xfrm>
            <a:off x="102158" y="433962"/>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Portfolio Weights Spring Semester 2017</a:t>
            </a:r>
          </a:p>
        </p:txBody>
      </p:sp>
      <p:sp>
        <p:nvSpPr>
          <p:cNvPr id="2159" name="Shape 2159"/>
          <p:cNvSpPr txBox="1"/>
          <p:nvPr>
            <p:ph idx="12" type="sldNum"/>
          </p:nvPr>
        </p:nvSpPr>
        <p:spPr>
          <a:xfrm>
            <a:off x="8608875" y="4894100"/>
            <a:ext cx="381000" cy="171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pic>
        <p:nvPicPr>
          <p:cNvPr id="2160" name="Shape 2160"/>
          <p:cNvPicPr preferRelativeResize="0"/>
          <p:nvPr/>
        </p:nvPicPr>
        <p:blipFill rotWithShape="1">
          <a:blip r:embed="rId3">
            <a:alphaModFix/>
          </a:blip>
          <a:srcRect b="0" l="0" r="0" t="0"/>
          <a:stretch/>
        </p:blipFill>
        <p:spPr>
          <a:xfrm>
            <a:off x="102149" y="1388499"/>
            <a:ext cx="4365000" cy="2879400"/>
          </a:xfrm>
          <a:prstGeom prst="rect">
            <a:avLst/>
          </a:prstGeom>
          <a:noFill/>
          <a:ln>
            <a:noFill/>
          </a:ln>
        </p:spPr>
      </p:pic>
      <p:pic>
        <p:nvPicPr>
          <p:cNvPr id="2161" name="Shape 2161"/>
          <p:cNvPicPr preferRelativeResize="0"/>
          <p:nvPr/>
        </p:nvPicPr>
        <p:blipFill rotWithShape="1">
          <a:blip r:embed="rId4">
            <a:alphaModFix/>
          </a:blip>
          <a:srcRect b="0" l="0" r="0" t="0"/>
          <a:stretch/>
        </p:blipFill>
        <p:spPr>
          <a:xfrm>
            <a:off x="4577050" y="1428659"/>
            <a:ext cx="4365000" cy="2839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5" name="Shape 2165"/>
        <p:cNvGrpSpPr/>
        <p:nvPr/>
      </p:nvGrpSpPr>
      <p:grpSpPr>
        <a:xfrm>
          <a:off x="0" y="0"/>
          <a:ext cx="0" cy="0"/>
          <a:chOff x="0" y="0"/>
          <a:chExt cx="0" cy="0"/>
        </a:xfrm>
      </p:grpSpPr>
      <p:sp>
        <p:nvSpPr>
          <p:cNvPr id="2166" name="Shape 2166"/>
          <p:cNvSpPr txBox="1"/>
          <p:nvPr>
            <p:ph idx="12" type="sldNum"/>
          </p:nvPr>
        </p:nvSpPr>
        <p:spPr>
          <a:xfrm>
            <a:off x="8608217" y="4896212"/>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2167" name="Shape 2167"/>
          <p:cNvSpPr txBox="1"/>
          <p:nvPr/>
        </p:nvSpPr>
        <p:spPr>
          <a:xfrm>
            <a:off x="90434" y="364685"/>
            <a:ext cx="7467600" cy="5554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mbria"/>
              <a:buNone/>
            </a:pPr>
            <a:r>
              <a:rPr b="1" i="0" lang="en" sz="2600" u="none" cap="none" strike="noStrike">
                <a:solidFill>
                  <a:srgbClr val="000000"/>
                </a:solidFill>
                <a:latin typeface="Cambria"/>
                <a:ea typeface="Cambria"/>
                <a:cs typeface="Cambria"/>
                <a:sym typeface="Cambria"/>
              </a:rPr>
              <a:t>Sector Allocation vs S&amp;P 500</a:t>
            </a:r>
          </a:p>
        </p:txBody>
      </p:sp>
      <p:pic>
        <p:nvPicPr>
          <p:cNvPr id="2168" name="Shape 2168"/>
          <p:cNvPicPr preferRelativeResize="0"/>
          <p:nvPr/>
        </p:nvPicPr>
        <p:blipFill rotWithShape="1">
          <a:blip r:embed="rId3">
            <a:alphaModFix/>
          </a:blip>
          <a:srcRect b="0" l="0" r="0" t="0"/>
          <a:stretch/>
        </p:blipFill>
        <p:spPr>
          <a:xfrm>
            <a:off x="930350" y="919500"/>
            <a:ext cx="7429800" cy="3827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2" name="Shape 2172"/>
        <p:cNvGrpSpPr/>
        <p:nvPr/>
      </p:nvGrpSpPr>
      <p:grpSpPr>
        <a:xfrm>
          <a:off x="0" y="0"/>
          <a:ext cx="0" cy="0"/>
          <a:chOff x="0" y="0"/>
          <a:chExt cx="0" cy="0"/>
        </a:xfrm>
      </p:grpSpPr>
      <p:sp>
        <p:nvSpPr>
          <p:cNvPr id="2173" name="Shape 2173"/>
          <p:cNvSpPr txBox="1"/>
          <p:nvPr>
            <p:ph type="title"/>
          </p:nvPr>
        </p:nvSpPr>
        <p:spPr>
          <a:xfrm>
            <a:off x="283866" y="423914"/>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i="0" lang="en" sz="2600" u="none" cap="none" strike="noStrike">
                <a:solidFill>
                  <a:schemeClr val="dk1"/>
                </a:solidFill>
                <a:latin typeface="Cambria"/>
                <a:ea typeface="Cambria"/>
                <a:cs typeface="Cambria"/>
                <a:sym typeface="Cambria"/>
              </a:rPr>
              <a:t>Portfolio Returns vs. S&amp;P 500</a:t>
            </a:r>
          </a:p>
        </p:txBody>
      </p:sp>
      <p:sp>
        <p:nvSpPr>
          <p:cNvPr id="2174" name="Shape 2174"/>
          <p:cNvSpPr txBox="1"/>
          <p:nvPr>
            <p:ph idx="12" type="sldNum"/>
          </p:nvPr>
        </p:nvSpPr>
        <p:spPr>
          <a:xfrm>
            <a:off x="8615950" y="4893975"/>
            <a:ext cx="381000" cy="171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pic>
        <p:nvPicPr>
          <p:cNvPr id="2175" name="Shape 2175"/>
          <p:cNvPicPr preferRelativeResize="0"/>
          <p:nvPr/>
        </p:nvPicPr>
        <p:blipFill rotWithShape="1">
          <a:blip r:embed="rId3">
            <a:alphaModFix/>
          </a:blip>
          <a:srcRect b="0" l="0" r="0" t="0"/>
          <a:stretch/>
        </p:blipFill>
        <p:spPr>
          <a:xfrm>
            <a:off x="777489" y="979513"/>
            <a:ext cx="7371723" cy="36829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2" name="Shape 1132"/>
        <p:cNvGrpSpPr/>
        <p:nvPr/>
      </p:nvGrpSpPr>
      <p:grpSpPr>
        <a:xfrm>
          <a:off x="0" y="0"/>
          <a:ext cx="0" cy="0"/>
          <a:chOff x="0" y="0"/>
          <a:chExt cx="0" cy="0"/>
        </a:xfrm>
      </p:grpSpPr>
      <p:sp>
        <p:nvSpPr>
          <p:cNvPr id="1133" name="Shape 1133"/>
          <p:cNvSpPr txBox="1"/>
          <p:nvPr>
            <p:ph type="title"/>
          </p:nvPr>
        </p:nvSpPr>
        <p:spPr>
          <a:xfrm>
            <a:off x="381000" y="361950"/>
            <a:ext cx="7467600" cy="555600"/>
          </a:xfrm>
          <a:prstGeom prst="rect">
            <a:avLst/>
          </a:prstGeom>
          <a:noFill/>
          <a:ln>
            <a:noFill/>
          </a:ln>
        </p:spPr>
        <p:txBody>
          <a:bodyPr anchorCtr="0" anchor="t" bIns="68575" lIns="68575" rIns="68575" tIns="68575">
            <a:noAutofit/>
          </a:bodyPr>
          <a:lstStyle/>
          <a:p>
            <a:pPr indent="0" lvl="0" marL="0" marR="0" rtl="0" algn="l">
              <a:lnSpc>
                <a:spcPct val="100000"/>
              </a:lnSpc>
              <a:spcBef>
                <a:spcPts val="0"/>
              </a:spcBef>
              <a:spcAft>
                <a:spcPts val="0"/>
              </a:spcAft>
              <a:buClr>
                <a:schemeClr val="dk1"/>
              </a:buClr>
              <a:buSzPct val="25000"/>
              <a:buFont typeface="Arial"/>
              <a:buNone/>
            </a:pPr>
            <a:r>
              <a:rPr b="1" lang="en">
                <a:latin typeface="Cambria"/>
                <a:ea typeface="Cambria"/>
                <a:cs typeface="Cambria"/>
                <a:sym typeface="Cambria"/>
              </a:rPr>
              <a:t>The Trump Trade </a:t>
            </a:r>
          </a:p>
        </p:txBody>
      </p:sp>
      <p:sp>
        <p:nvSpPr>
          <p:cNvPr id="1134" name="Shape 1134"/>
          <p:cNvSpPr txBox="1"/>
          <p:nvPr>
            <p:ph idx="12" type="sldNum"/>
          </p:nvPr>
        </p:nvSpPr>
        <p:spPr>
          <a:xfrm>
            <a:off x="8590575" y="4907900"/>
            <a:ext cx="381000" cy="171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1135" name="Shape 1135"/>
          <p:cNvSpPr txBox="1"/>
          <p:nvPr>
            <p:ph idx="1" type="body"/>
          </p:nvPr>
        </p:nvSpPr>
        <p:spPr>
          <a:xfrm>
            <a:off x="53500" y="854125"/>
            <a:ext cx="4774500" cy="3589200"/>
          </a:xfrm>
          <a:prstGeom prst="rect">
            <a:avLst/>
          </a:prstGeom>
          <a:noFill/>
          <a:ln>
            <a:noFill/>
          </a:ln>
        </p:spPr>
        <p:txBody>
          <a:bodyPr anchorCtr="0" anchor="t" bIns="91425" lIns="91425" rIns="91425" tIns="91425">
            <a:noAutofit/>
          </a:bodyPr>
          <a:lstStyle/>
          <a:p>
            <a:pPr indent="-317500" lvl="0" marL="457200" marR="0" rtl="0" algn="l">
              <a:lnSpc>
                <a:spcPct val="100000"/>
              </a:lnSpc>
              <a:spcBef>
                <a:spcPts val="0"/>
              </a:spcBef>
              <a:spcAft>
                <a:spcPts val="0"/>
              </a:spcAft>
              <a:buClr>
                <a:srgbClr val="38761D"/>
              </a:buClr>
              <a:buSzPct val="100000"/>
              <a:buFont typeface="Arial"/>
              <a:buChar char="•"/>
            </a:pPr>
            <a:r>
              <a:rPr b="0" i="0" lang="en" sz="1400" u="none" cap="none" strike="noStrike">
                <a:solidFill>
                  <a:schemeClr val="dk1"/>
                </a:solidFill>
                <a:latin typeface="Cambria"/>
                <a:ea typeface="Cambria"/>
                <a:cs typeface="Cambria"/>
                <a:sym typeface="Cambria"/>
              </a:rPr>
              <a:t>The market has been on a seemingly nonstop bull run after Donald Trump’s Election. Breaking records consistently including DOW 20k and 21k </a:t>
            </a:r>
          </a:p>
          <a:p>
            <a:pPr indent="-317500" lvl="0" marL="457200" marR="0" rtl="0" algn="l">
              <a:lnSpc>
                <a:spcPct val="100000"/>
              </a:lnSpc>
              <a:spcBef>
                <a:spcPts val="0"/>
              </a:spcBef>
              <a:spcAft>
                <a:spcPts val="0"/>
              </a:spcAft>
              <a:buClr>
                <a:srgbClr val="38761D"/>
              </a:buClr>
              <a:buSzPct val="100000"/>
              <a:buFont typeface="Arial"/>
              <a:buChar char="•"/>
            </a:pPr>
            <a:r>
              <a:rPr b="0" i="0" lang="en" sz="1400" u="none" cap="none" strike="noStrike">
                <a:solidFill>
                  <a:schemeClr val="dk1"/>
                </a:solidFill>
                <a:latin typeface="Cambria"/>
                <a:ea typeface="Cambria"/>
                <a:cs typeface="Cambria"/>
                <a:sym typeface="Cambria"/>
              </a:rPr>
              <a:t>The market has persisted its upward trend even through several controversial foreign and domestic  decisions including</a:t>
            </a:r>
            <a:r>
              <a:rPr b="0" i="0" lang="en" sz="1400" u="none" cap="none" strike="noStrike">
                <a:solidFill>
                  <a:srgbClr val="000000"/>
                </a:solidFill>
                <a:latin typeface="Cambria"/>
                <a:ea typeface="Cambria"/>
                <a:cs typeface="Cambria"/>
                <a:sym typeface="Cambria"/>
              </a:rPr>
              <a:t>:</a:t>
            </a:r>
          </a:p>
          <a:p>
            <a:pPr indent="-317500" lvl="1" marL="914400" marR="0" rtl="0" algn="l">
              <a:lnSpc>
                <a:spcPct val="115000"/>
              </a:lnSpc>
              <a:spcBef>
                <a:spcPts val="0"/>
              </a:spcBef>
              <a:spcAft>
                <a:spcPts val="0"/>
              </a:spcAft>
              <a:buClr>
                <a:schemeClr val="dk1"/>
              </a:buClr>
              <a:buSzPct val="100000"/>
              <a:buFont typeface="Arial"/>
              <a:buChar char="•"/>
            </a:pPr>
            <a:r>
              <a:rPr b="0" i="0" lang="en" sz="1400" u="none" cap="none" strike="noStrike">
                <a:solidFill>
                  <a:schemeClr val="dk1"/>
                </a:solidFill>
                <a:latin typeface="Cambria"/>
                <a:ea typeface="Cambria"/>
                <a:cs typeface="Cambria"/>
                <a:sym typeface="Cambria"/>
              </a:rPr>
              <a:t>A total immigration ban for 7 primarily Muslim countries in the Middle east. </a:t>
            </a:r>
          </a:p>
          <a:p>
            <a:pPr indent="-317500" lvl="1" marL="914400" marR="0" rtl="0" algn="l">
              <a:lnSpc>
                <a:spcPct val="115000"/>
              </a:lnSpc>
              <a:spcBef>
                <a:spcPts val="0"/>
              </a:spcBef>
              <a:spcAft>
                <a:spcPts val="0"/>
              </a:spcAft>
              <a:buClr>
                <a:schemeClr val="dk1"/>
              </a:buClr>
              <a:buSzPct val="100000"/>
              <a:buFont typeface="Arial"/>
              <a:buChar char="•"/>
            </a:pPr>
            <a:r>
              <a:rPr b="0" i="0" lang="en" sz="1400" u="none" cap="none" strike="noStrike">
                <a:solidFill>
                  <a:schemeClr val="dk1"/>
                </a:solidFill>
                <a:latin typeface="Cambria"/>
                <a:ea typeface="Cambria"/>
                <a:cs typeface="Cambria"/>
                <a:sym typeface="Cambria"/>
              </a:rPr>
              <a:t>A Syrian Missile Launch</a:t>
            </a:r>
          </a:p>
          <a:p>
            <a:pPr indent="-317500" lvl="1" marL="914400" marR="0" rtl="0" algn="l">
              <a:lnSpc>
                <a:spcPct val="115000"/>
              </a:lnSpc>
              <a:spcBef>
                <a:spcPts val="0"/>
              </a:spcBef>
              <a:spcAft>
                <a:spcPts val="0"/>
              </a:spcAft>
              <a:buClr>
                <a:schemeClr val="dk1"/>
              </a:buClr>
              <a:buSzPct val="100000"/>
              <a:buFont typeface="Arial"/>
              <a:buChar char="•"/>
            </a:pPr>
            <a:r>
              <a:rPr b="0" i="0" lang="en" sz="1400" u="none" cap="none" strike="noStrike">
                <a:solidFill>
                  <a:schemeClr val="dk1"/>
                </a:solidFill>
                <a:latin typeface="Cambria"/>
                <a:ea typeface="Cambria"/>
                <a:cs typeface="Cambria"/>
                <a:sym typeface="Cambria"/>
              </a:rPr>
              <a:t>Dropping of the MOAB</a:t>
            </a:r>
          </a:p>
          <a:p>
            <a:pPr indent="-317500" lvl="1" marL="914400" marR="0" rtl="0" algn="l">
              <a:lnSpc>
                <a:spcPct val="115000"/>
              </a:lnSpc>
              <a:spcBef>
                <a:spcPts val="0"/>
              </a:spcBef>
              <a:spcAft>
                <a:spcPts val="0"/>
              </a:spcAft>
              <a:buClr>
                <a:schemeClr val="dk1"/>
              </a:buClr>
              <a:buSzPct val="100000"/>
              <a:buFont typeface="Arial"/>
              <a:buChar char="•"/>
            </a:pPr>
            <a:r>
              <a:rPr b="0" i="0" lang="en" sz="1400" u="none" cap="none" strike="noStrike">
                <a:solidFill>
                  <a:schemeClr val="dk1"/>
                </a:solidFill>
                <a:latin typeface="Cambria"/>
                <a:ea typeface="Cambria"/>
                <a:cs typeface="Cambria"/>
                <a:sym typeface="Cambria"/>
              </a:rPr>
              <a:t>Protectionist policy on imports from Canada and Mexico.</a:t>
            </a:r>
          </a:p>
        </p:txBody>
      </p:sp>
      <p:pic>
        <p:nvPicPr>
          <p:cNvPr id="1136" name="Shape 1136"/>
          <p:cNvPicPr preferRelativeResize="0"/>
          <p:nvPr/>
        </p:nvPicPr>
        <p:blipFill rotWithShape="1">
          <a:blip r:embed="rId3">
            <a:alphaModFix/>
          </a:blip>
          <a:srcRect b="0" l="0" r="0" t="0"/>
          <a:stretch/>
        </p:blipFill>
        <p:spPr>
          <a:xfrm>
            <a:off x="5040300" y="608425"/>
            <a:ext cx="3951300" cy="2789400"/>
          </a:xfrm>
          <a:prstGeom prst="rect">
            <a:avLst/>
          </a:prstGeom>
          <a:noFill/>
          <a:ln>
            <a:noFill/>
          </a:ln>
        </p:spPr>
      </p:pic>
      <p:sp>
        <p:nvSpPr>
          <p:cNvPr id="1137" name="Shape 1137"/>
          <p:cNvSpPr txBox="1"/>
          <p:nvPr/>
        </p:nvSpPr>
        <p:spPr>
          <a:xfrm>
            <a:off x="4980400" y="3455900"/>
            <a:ext cx="4067400" cy="1393800"/>
          </a:xfrm>
          <a:prstGeom prst="rect">
            <a:avLst/>
          </a:prstGeom>
          <a:noFill/>
          <a:ln>
            <a:noFill/>
          </a:ln>
        </p:spPr>
        <p:txBody>
          <a:bodyPr anchorCtr="0" anchor="ctr" bIns="91425" lIns="91425" rIns="91425" tIns="91425">
            <a:noAutofit/>
          </a:bodyPr>
          <a:lstStyle/>
          <a:p>
            <a:pPr indent="-139700" lvl="0" marL="457200" rtl="0">
              <a:spcBef>
                <a:spcPts val="0"/>
              </a:spcBef>
              <a:buClr>
                <a:schemeClr val="dk1"/>
              </a:buClr>
              <a:buFont typeface="Cambria"/>
              <a:buChar char="●"/>
            </a:pPr>
            <a:r>
              <a:rPr lang="en">
                <a:solidFill>
                  <a:schemeClr val="dk1"/>
                </a:solidFill>
                <a:latin typeface="Cambria"/>
                <a:ea typeface="Cambria"/>
                <a:cs typeface="Cambria"/>
                <a:sym typeface="Cambria"/>
              </a:rPr>
              <a:t>Top performing sectors since Trump’s Election include: Financials (</a:t>
            </a:r>
            <a:r>
              <a:rPr lang="en">
                <a:solidFill>
                  <a:srgbClr val="38761D"/>
                </a:solidFill>
                <a:latin typeface="Cambria"/>
                <a:ea typeface="Cambria"/>
                <a:cs typeface="Cambria"/>
                <a:sym typeface="Cambria"/>
              </a:rPr>
              <a:t>+19%</a:t>
            </a:r>
            <a:r>
              <a:rPr lang="en">
                <a:solidFill>
                  <a:schemeClr val="dk1"/>
                </a:solidFill>
                <a:latin typeface="Cambria"/>
                <a:ea typeface="Cambria"/>
                <a:cs typeface="Cambria"/>
                <a:sym typeface="Cambria"/>
              </a:rPr>
              <a:t>), Industrials (</a:t>
            </a:r>
            <a:r>
              <a:rPr lang="en">
                <a:solidFill>
                  <a:srgbClr val="38761D"/>
                </a:solidFill>
                <a:latin typeface="Cambria"/>
                <a:ea typeface="Cambria"/>
                <a:cs typeface="Cambria"/>
                <a:sym typeface="Cambria"/>
              </a:rPr>
              <a:t>+16%</a:t>
            </a:r>
            <a:r>
              <a:rPr lang="en">
                <a:solidFill>
                  <a:schemeClr val="dk1"/>
                </a:solidFill>
                <a:latin typeface="Cambria"/>
                <a:ea typeface="Cambria"/>
                <a:cs typeface="Cambria"/>
                <a:sym typeface="Cambria"/>
              </a:rPr>
              <a:t>), Consumer discretionary (</a:t>
            </a:r>
            <a:r>
              <a:rPr lang="en">
                <a:solidFill>
                  <a:srgbClr val="38761D"/>
                </a:solidFill>
                <a:latin typeface="Cambria"/>
                <a:ea typeface="Cambria"/>
                <a:cs typeface="Cambria"/>
                <a:sym typeface="Cambria"/>
              </a:rPr>
              <a:t>+15.5%</a:t>
            </a:r>
            <a:r>
              <a:rPr lang="en">
                <a:solidFill>
                  <a:schemeClr val="dk1"/>
                </a:solidFill>
                <a:latin typeface="Cambria"/>
                <a:ea typeface="Cambria"/>
                <a:cs typeface="Cambria"/>
                <a:sym typeface="Cambria"/>
              </a:rPr>
              <a:t>), and Technology (</a:t>
            </a:r>
            <a:r>
              <a:rPr lang="en">
                <a:solidFill>
                  <a:srgbClr val="38761D"/>
                </a:solidFill>
                <a:latin typeface="Cambria"/>
                <a:ea typeface="Cambria"/>
                <a:cs typeface="Cambria"/>
                <a:sym typeface="Cambria"/>
              </a:rPr>
              <a:t>+14.5%</a:t>
            </a:r>
            <a:r>
              <a:rPr lang="en">
                <a:solidFill>
                  <a:schemeClr val="dk1"/>
                </a:solidFill>
                <a:latin typeface="Cambria"/>
                <a:ea typeface="Cambria"/>
                <a:cs typeface="Cambria"/>
                <a:sym typeface="Cambria"/>
              </a:rPr>
              <a:t>)</a:t>
            </a:r>
          </a:p>
          <a:p>
            <a:pPr indent="-139700" lvl="0" marL="457200" rtl="0">
              <a:spcBef>
                <a:spcPts val="0"/>
              </a:spcBef>
              <a:buClr>
                <a:schemeClr val="dk1"/>
              </a:buClr>
              <a:buFont typeface="Cambria"/>
              <a:buChar char="●"/>
            </a:pPr>
            <a:r>
              <a:rPr lang="en">
                <a:solidFill>
                  <a:schemeClr val="dk1"/>
                </a:solidFill>
                <a:latin typeface="Cambria"/>
                <a:ea typeface="Cambria"/>
                <a:cs typeface="Cambria"/>
                <a:sym typeface="Cambria"/>
              </a:rPr>
              <a:t>The only sector with negative returns since the election is the Energy sector (</a:t>
            </a:r>
            <a:r>
              <a:rPr lang="en">
                <a:solidFill>
                  <a:srgbClr val="FF0000"/>
                </a:solidFill>
                <a:latin typeface="Cambria"/>
                <a:ea typeface="Cambria"/>
                <a:cs typeface="Cambria"/>
                <a:sym typeface="Cambria"/>
              </a:rPr>
              <a:t>-2.21%</a:t>
            </a:r>
            <a:r>
              <a:rPr lang="en">
                <a:solidFill>
                  <a:schemeClr val="dk1"/>
                </a:solidFill>
                <a:latin typeface="Cambria"/>
                <a:ea typeface="Cambria"/>
                <a:cs typeface="Cambria"/>
                <a:sym typeface="Cambria"/>
              </a:rPr>
              <a:t>)</a:t>
            </a:r>
          </a:p>
        </p:txBody>
      </p:sp>
      <p:pic>
        <p:nvPicPr>
          <p:cNvPr id="1138" name="Shape 1138"/>
          <p:cNvPicPr preferRelativeResize="0"/>
          <p:nvPr/>
        </p:nvPicPr>
        <p:blipFill rotWithShape="1">
          <a:blip r:embed="rId4">
            <a:alphaModFix/>
          </a:blip>
          <a:srcRect b="0" l="0" r="0" t="0"/>
          <a:stretch/>
        </p:blipFill>
        <p:spPr>
          <a:xfrm>
            <a:off x="2991150" y="3397700"/>
            <a:ext cx="2079600" cy="1372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9" name="Shape 2179"/>
        <p:cNvGrpSpPr/>
        <p:nvPr/>
      </p:nvGrpSpPr>
      <p:grpSpPr>
        <a:xfrm>
          <a:off x="0" y="0"/>
          <a:ext cx="0" cy="0"/>
          <a:chOff x="0" y="0"/>
          <a:chExt cx="0" cy="0"/>
        </a:xfrm>
      </p:grpSpPr>
      <p:sp>
        <p:nvSpPr>
          <p:cNvPr id="2180" name="Shape 2180"/>
          <p:cNvSpPr txBox="1"/>
          <p:nvPr>
            <p:ph idx="12" type="sldNum"/>
          </p:nvPr>
        </p:nvSpPr>
        <p:spPr>
          <a:xfrm>
            <a:off x="8608217" y="4896212"/>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2181" name="Shape 2181"/>
          <p:cNvSpPr txBox="1"/>
          <p:nvPr/>
        </p:nvSpPr>
        <p:spPr>
          <a:xfrm>
            <a:off x="251948" y="404878"/>
            <a:ext cx="7467600" cy="5554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mbria"/>
              <a:buNone/>
            </a:pPr>
            <a:r>
              <a:rPr b="1" i="0" lang="en" sz="2600" u="none" cap="none" strike="noStrike">
                <a:solidFill>
                  <a:schemeClr val="dk1"/>
                </a:solidFill>
                <a:latin typeface="Cambria"/>
                <a:ea typeface="Cambria"/>
                <a:cs typeface="Cambria"/>
                <a:sym typeface="Cambria"/>
              </a:rPr>
              <a:t>Dividend Performance vs S&amp;P 500</a:t>
            </a:r>
          </a:p>
        </p:txBody>
      </p:sp>
      <p:sp>
        <p:nvSpPr>
          <p:cNvPr id="2182" name="Shape 2182"/>
          <p:cNvSpPr txBox="1"/>
          <p:nvPr/>
        </p:nvSpPr>
        <p:spPr>
          <a:xfrm>
            <a:off x="946600" y="1391571"/>
            <a:ext cx="5695950"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2183" name="Shape 2183"/>
          <p:cNvPicPr preferRelativeResize="0"/>
          <p:nvPr/>
        </p:nvPicPr>
        <p:blipFill rotWithShape="1">
          <a:blip r:embed="rId3">
            <a:alphaModFix/>
          </a:blip>
          <a:srcRect b="0" l="0" r="0" t="0"/>
          <a:stretch/>
        </p:blipFill>
        <p:spPr>
          <a:xfrm>
            <a:off x="1908500" y="1004825"/>
            <a:ext cx="5121300" cy="3636600"/>
          </a:xfrm>
          <a:prstGeom prst="rect">
            <a:avLst/>
          </a:prstGeom>
          <a:noFill/>
          <a:ln>
            <a:noFill/>
          </a:ln>
        </p:spPr>
      </p:pic>
      <p:sp>
        <p:nvSpPr>
          <p:cNvPr id="2184" name="Shape 2184"/>
          <p:cNvSpPr txBox="1"/>
          <p:nvPr/>
        </p:nvSpPr>
        <p:spPr>
          <a:xfrm>
            <a:off x="7079225" y="4212139"/>
            <a:ext cx="1803803" cy="615553"/>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mbria"/>
              <a:buNone/>
            </a:pPr>
            <a:r>
              <a:rPr b="0" i="0" lang="en" sz="1000" u="none" cap="none" strike="noStrike">
                <a:solidFill>
                  <a:srgbClr val="000000"/>
                </a:solidFill>
                <a:latin typeface="Cambria"/>
                <a:ea typeface="Cambria"/>
                <a:cs typeface="Cambria"/>
                <a:sym typeface="Cambria"/>
              </a:rPr>
              <a:t>B denotes the S&amp;P 500</a:t>
            </a:r>
          </a:p>
          <a:p>
            <a:pPr indent="0" lvl="0" marL="0" marR="0" rtl="0" algn="l">
              <a:lnSpc>
                <a:spcPct val="100000"/>
              </a:lnSpc>
              <a:spcBef>
                <a:spcPts val="0"/>
              </a:spcBef>
              <a:spcAft>
                <a:spcPts val="0"/>
              </a:spcAft>
              <a:buClr>
                <a:srgbClr val="000000"/>
              </a:buClr>
              <a:buSzPct val="25000"/>
              <a:buFont typeface="Cambria"/>
              <a:buNone/>
            </a:pPr>
            <a:r>
              <a:rPr b="0" i="0" lang="en" sz="1000" u="none" cap="none" strike="noStrike">
                <a:solidFill>
                  <a:srgbClr val="000000"/>
                </a:solidFill>
                <a:latin typeface="Cambria"/>
                <a:ea typeface="Cambria"/>
                <a:cs typeface="Cambria"/>
                <a:sym typeface="Cambria"/>
              </a:rPr>
              <a:t>P denotes the SAP Portfolio</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8" name="Shape 2188"/>
        <p:cNvGrpSpPr/>
        <p:nvPr/>
      </p:nvGrpSpPr>
      <p:grpSpPr>
        <a:xfrm>
          <a:off x="0" y="0"/>
          <a:ext cx="0" cy="0"/>
          <a:chOff x="0" y="0"/>
          <a:chExt cx="0" cy="0"/>
        </a:xfrm>
      </p:grpSpPr>
      <p:sp>
        <p:nvSpPr>
          <p:cNvPr id="2189" name="Shape 2189"/>
          <p:cNvSpPr txBox="1"/>
          <p:nvPr>
            <p:ph idx="12" type="sldNum"/>
          </p:nvPr>
        </p:nvSpPr>
        <p:spPr>
          <a:xfrm>
            <a:off x="8608217" y="4896212"/>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2190" name="Shape 2190"/>
          <p:cNvSpPr txBox="1"/>
          <p:nvPr/>
        </p:nvSpPr>
        <p:spPr>
          <a:xfrm>
            <a:off x="462964" y="600143"/>
            <a:ext cx="7467600" cy="555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mbria"/>
              <a:buNone/>
            </a:pPr>
            <a:r>
              <a:rPr b="1" i="0" lang="en" sz="2600" u="none" cap="none" strike="noStrike">
                <a:solidFill>
                  <a:schemeClr val="dk1"/>
                </a:solidFill>
                <a:latin typeface="Cambria"/>
                <a:ea typeface="Cambria"/>
                <a:cs typeface="Cambria"/>
                <a:sym typeface="Cambria"/>
              </a:rPr>
              <a:t>Performance</a:t>
            </a:r>
          </a:p>
        </p:txBody>
      </p:sp>
      <p:pic>
        <p:nvPicPr>
          <p:cNvPr id="2191" name="Shape 2191"/>
          <p:cNvPicPr preferRelativeResize="0"/>
          <p:nvPr/>
        </p:nvPicPr>
        <p:blipFill rotWithShape="1">
          <a:blip r:embed="rId3">
            <a:alphaModFix/>
          </a:blip>
          <a:srcRect b="0" l="0" r="0" t="0"/>
          <a:stretch/>
        </p:blipFill>
        <p:spPr>
          <a:xfrm>
            <a:off x="336553" y="1576328"/>
            <a:ext cx="3938575" cy="2371349"/>
          </a:xfrm>
          <a:prstGeom prst="rect">
            <a:avLst/>
          </a:prstGeom>
          <a:noFill/>
          <a:ln>
            <a:noFill/>
          </a:ln>
        </p:spPr>
      </p:pic>
      <p:pic>
        <p:nvPicPr>
          <p:cNvPr id="2192" name="Shape 2192"/>
          <p:cNvPicPr preferRelativeResize="0"/>
          <p:nvPr/>
        </p:nvPicPr>
        <p:blipFill rotWithShape="1">
          <a:blip r:embed="rId4">
            <a:alphaModFix/>
          </a:blip>
          <a:srcRect b="0" l="0" r="0" t="0"/>
          <a:stretch/>
        </p:blipFill>
        <p:spPr>
          <a:xfrm>
            <a:off x="4853353" y="1576328"/>
            <a:ext cx="3975095" cy="23713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6" name="Shape 2196"/>
        <p:cNvGrpSpPr/>
        <p:nvPr/>
      </p:nvGrpSpPr>
      <p:grpSpPr>
        <a:xfrm>
          <a:off x="0" y="0"/>
          <a:ext cx="0" cy="0"/>
          <a:chOff x="0" y="0"/>
          <a:chExt cx="0" cy="0"/>
        </a:xfrm>
      </p:grpSpPr>
      <p:sp>
        <p:nvSpPr>
          <p:cNvPr id="2197" name="Shape 2197"/>
          <p:cNvSpPr txBox="1"/>
          <p:nvPr>
            <p:ph idx="12" type="sldNum"/>
          </p:nvPr>
        </p:nvSpPr>
        <p:spPr>
          <a:xfrm>
            <a:off x="8608217" y="4896212"/>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2198" name="Shape 2198"/>
          <p:cNvSpPr txBox="1"/>
          <p:nvPr/>
        </p:nvSpPr>
        <p:spPr>
          <a:xfrm>
            <a:off x="362481" y="465168"/>
            <a:ext cx="7467600" cy="5554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mbria"/>
              <a:buNone/>
            </a:pPr>
            <a:r>
              <a:rPr b="1" i="0" lang="en" sz="2600" u="none" cap="none" strike="noStrike">
                <a:solidFill>
                  <a:schemeClr val="dk1"/>
                </a:solidFill>
                <a:latin typeface="Cambria"/>
                <a:ea typeface="Cambria"/>
                <a:cs typeface="Cambria"/>
                <a:sym typeface="Cambria"/>
              </a:rPr>
              <a:t>Portfolio Performance</a:t>
            </a:r>
          </a:p>
        </p:txBody>
      </p:sp>
      <p:sp>
        <p:nvSpPr>
          <p:cNvPr id="2199" name="Shape 2199"/>
          <p:cNvSpPr txBox="1"/>
          <p:nvPr/>
        </p:nvSpPr>
        <p:spPr>
          <a:xfrm>
            <a:off x="952500" y="1362075"/>
            <a:ext cx="5695950"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2200" name="Shape 2200"/>
          <p:cNvPicPr preferRelativeResize="0"/>
          <p:nvPr/>
        </p:nvPicPr>
        <p:blipFill rotWithShape="1">
          <a:blip r:embed="rId3">
            <a:alphaModFix/>
          </a:blip>
          <a:srcRect b="0" l="0" r="0" t="0"/>
          <a:stretch/>
        </p:blipFill>
        <p:spPr>
          <a:xfrm>
            <a:off x="536668" y="1362075"/>
            <a:ext cx="8169354" cy="306678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4" name="Shape 2204"/>
        <p:cNvGrpSpPr/>
        <p:nvPr/>
      </p:nvGrpSpPr>
      <p:grpSpPr>
        <a:xfrm>
          <a:off x="0" y="0"/>
          <a:ext cx="0" cy="0"/>
          <a:chOff x="0" y="0"/>
          <a:chExt cx="0" cy="0"/>
        </a:xfrm>
      </p:grpSpPr>
      <p:sp>
        <p:nvSpPr>
          <p:cNvPr id="2205" name="Shape 2205"/>
          <p:cNvSpPr txBox="1"/>
          <p:nvPr>
            <p:ph idx="12" type="sldNum"/>
          </p:nvPr>
        </p:nvSpPr>
        <p:spPr>
          <a:xfrm>
            <a:off x="8608217" y="4896212"/>
            <a:ext cx="381000" cy="17144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i="0" lang="en" u="none" cap="none" strike="noStrike">
                <a:solidFill>
                  <a:srgbClr val="000000"/>
                </a:solidFill>
                <a:latin typeface="Cambria"/>
                <a:ea typeface="Cambria"/>
                <a:cs typeface="Cambria"/>
                <a:sym typeface="Cambria"/>
              </a:rPr>
              <a:t>‹#›</a:t>
            </a:fld>
          </a:p>
        </p:txBody>
      </p:sp>
      <p:sp>
        <p:nvSpPr>
          <p:cNvPr id="2206" name="Shape 2206"/>
          <p:cNvSpPr txBox="1"/>
          <p:nvPr/>
        </p:nvSpPr>
        <p:spPr>
          <a:xfrm>
            <a:off x="360762" y="506620"/>
            <a:ext cx="7467600" cy="555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mbria"/>
              <a:buNone/>
            </a:pPr>
            <a:r>
              <a:rPr b="1" i="0" lang="en" sz="2600" u="none" cap="none" strike="noStrike">
                <a:solidFill>
                  <a:schemeClr val="dk1"/>
                </a:solidFill>
                <a:latin typeface="Cambria"/>
                <a:ea typeface="Cambria"/>
                <a:cs typeface="Cambria"/>
                <a:sym typeface="Cambria"/>
              </a:rPr>
              <a:t>Absolute &amp; Relative Returns</a:t>
            </a:r>
          </a:p>
        </p:txBody>
      </p:sp>
      <p:sp>
        <p:nvSpPr>
          <p:cNvPr id="2207" name="Shape 2207"/>
          <p:cNvSpPr txBox="1"/>
          <p:nvPr/>
        </p:nvSpPr>
        <p:spPr>
          <a:xfrm>
            <a:off x="952500" y="1362075"/>
            <a:ext cx="5695950"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2208" name="Shape 2208"/>
          <p:cNvPicPr preferRelativeResize="0"/>
          <p:nvPr/>
        </p:nvPicPr>
        <p:blipFill rotWithShape="1">
          <a:blip r:embed="rId3">
            <a:alphaModFix/>
          </a:blip>
          <a:srcRect b="0" l="0" r="0" t="0"/>
          <a:stretch/>
        </p:blipFill>
        <p:spPr>
          <a:xfrm>
            <a:off x="360762" y="1362075"/>
            <a:ext cx="8390762" cy="260248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3" name="Shape 2213"/>
        <p:cNvGrpSpPr/>
        <p:nvPr/>
      </p:nvGrpSpPr>
      <p:grpSpPr>
        <a:xfrm>
          <a:off x="0" y="0"/>
          <a:ext cx="0" cy="0"/>
          <a:chOff x="0" y="0"/>
          <a:chExt cx="0" cy="0"/>
        </a:xfrm>
      </p:grpSpPr>
      <p:sp>
        <p:nvSpPr>
          <p:cNvPr id="2214" name="Shape 2214"/>
          <p:cNvSpPr txBox="1"/>
          <p:nvPr>
            <p:ph type="title"/>
          </p:nvPr>
        </p:nvSpPr>
        <p:spPr>
          <a:xfrm>
            <a:off x="5580015" y="1896385"/>
            <a:ext cx="3009803" cy="1094370"/>
          </a:xfrm>
          <a:prstGeom prst="rect">
            <a:avLst/>
          </a:prstGeom>
          <a:noFill/>
          <a:ln>
            <a:noFill/>
          </a:ln>
        </p:spPr>
        <p:txBody>
          <a:bodyPr anchorCtr="0" anchor="t" bIns="45725" lIns="91425" rIns="91425" tIns="45725">
            <a:noAutofit/>
          </a:bodyPr>
          <a:lstStyle/>
          <a:p>
            <a:pPr indent="0" lvl="0" marL="0" marR="0" rtl="0" algn="l">
              <a:spcBef>
                <a:spcPts val="0"/>
              </a:spcBef>
              <a:buClr>
                <a:schemeClr val="dk1"/>
              </a:buClr>
              <a:buSzPct val="25000"/>
              <a:buFont typeface="Cambria"/>
              <a:buNone/>
            </a:pPr>
            <a:r>
              <a:rPr b="1" i="0" lang="en" sz="3400" u="none" cap="none" strike="noStrike">
                <a:solidFill>
                  <a:schemeClr val="dk1"/>
                </a:solidFill>
                <a:latin typeface="Cambria"/>
                <a:ea typeface="Cambria"/>
                <a:cs typeface="Cambria"/>
                <a:sym typeface="Cambria"/>
              </a:rPr>
              <a:t>STUDENT BIOGRAPHIES</a:t>
            </a:r>
          </a:p>
        </p:txBody>
      </p:sp>
      <p:sp>
        <p:nvSpPr>
          <p:cNvPr id="2215" name="Shape 2215"/>
          <p:cNvSpPr txBox="1"/>
          <p:nvPr>
            <p:ph idx="1" type="body"/>
          </p:nvPr>
        </p:nvSpPr>
        <p:spPr>
          <a:xfrm>
            <a:off x="5580015" y="1578749"/>
            <a:ext cx="1606549" cy="496491"/>
          </a:xfrm>
          <a:prstGeom prst="rect">
            <a:avLst/>
          </a:prstGeom>
          <a:noFill/>
          <a:ln>
            <a:noFill/>
          </a:ln>
        </p:spPr>
        <p:txBody>
          <a:bodyPr anchorCtr="0" anchor="b" bIns="45725" lIns="91425" rIns="91425" tIns="45725">
            <a:noAutofit/>
          </a:bodyPr>
          <a:lstStyle/>
          <a:p>
            <a:pPr indent="0" lvl="0" marL="0" marR="0" rtl="0" algn="l">
              <a:spcBef>
                <a:spcPts val="0"/>
              </a:spcBef>
              <a:buClr>
                <a:srgbClr val="005A3C"/>
              </a:buClr>
              <a:buSzPct val="25000"/>
              <a:buFont typeface="Arial"/>
              <a:buNone/>
            </a:pPr>
            <a:r>
              <a:rPr b="0" i="0" lang="en" sz="1900" u="none" cap="none" strike="noStrike">
                <a:solidFill>
                  <a:srgbClr val="005A3C"/>
                </a:solidFill>
                <a:latin typeface="Cambria"/>
                <a:ea typeface="Cambria"/>
                <a:cs typeface="Cambria"/>
                <a:sym typeface="Cambria"/>
              </a:rPr>
              <a:t>Spring 2016</a:t>
            </a:r>
          </a:p>
        </p:txBody>
      </p:sp>
      <p:sp>
        <p:nvSpPr>
          <p:cNvPr id="2216" name="Shape 2216"/>
          <p:cNvSpPr txBox="1"/>
          <p:nvPr>
            <p:ph idx="12" type="sldNum"/>
          </p:nvPr>
        </p:nvSpPr>
        <p:spPr>
          <a:xfrm>
            <a:off x="8589817" y="4800600"/>
            <a:ext cx="609599" cy="353378"/>
          </a:xfrm>
          <a:prstGeom prst="rect">
            <a:avLst/>
          </a:prstGeom>
          <a:noFill/>
          <a:ln>
            <a:noFill/>
          </a:ln>
        </p:spPr>
        <p:txBody>
          <a:bodyPr anchorCtr="0" anchor="ctr" bIns="45725" lIns="91425" rIns="91425" tIns="4572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grpSp>
        <p:nvGrpSpPr>
          <p:cNvPr id="2217" name="Shape 2217"/>
          <p:cNvGrpSpPr/>
          <p:nvPr/>
        </p:nvGrpSpPr>
        <p:grpSpPr>
          <a:xfrm>
            <a:off x="200025" y="4362450"/>
            <a:ext cx="8743949" cy="346073"/>
            <a:chOff x="0" y="0"/>
            <a:chExt cx="11658599" cy="461431"/>
          </a:xfrm>
        </p:grpSpPr>
        <p:sp>
          <p:nvSpPr>
            <p:cNvPr id="2218" name="Shape 2218"/>
            <p:cNvSpPr/>
            <p:nvPr/>
          </p:nvSpPr>
          <p:spPr>
            <a:xfrm>
              <a:off x="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19" name="Shape 2219"/>
            <p:cNvSpPr txBox="1"/>
            <p:nvPr/>
          </p:nvSpPr>
          <p:spPr>
            <a:xfrm>
              <a:off x="230715"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Overview </a:t>
              </a:r>
            </a:p>
          </p:txBody>
        </p:sp>
        <p:sp>
          <p:nvSpPr>
            <p:cNvPr id="2220" name="Shape 2220"/>
            <p:cNvSpPr/>
            <p:nvPr/>
          </p:nvSpPr>
          <p:spPr>
            <a:xfrm>
              <a:off x="163949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21" name="Shape 2221"/>
            <p:cNvSpPr txBox="1"/>
            <p:nvPr/>
          </p:nvSpPr>
          <p:spPr>
            <a:xfrm>
              <a:off x="187020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Economic Conditions</a:t>
              </a:r>
            </a:p>
          </p:txBody>
        </p:sp>
        <p:sp>
          <p:nvSpPr>
            <p:cNvPr id="2222" name="Shape 2222"/>
            <p:cNvSpPr/>
            <p:nvPr/>
          </p:nvSpPr>
          <p:spPr>
            <a:xfrm>
              <a:off x="3278980"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23" name="Shape 2223"/>
            <p:cNvSpPr txBox="1"/>
            <p:nvPr/>
          </p:nvSpPr>
          <p:spPr>
            <a:xfrm>
              <a:off x="3509696"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Sector Summaries</a:t>
              </a:r>
            </a:p>
          </p:txBody>
        </p:sp>
        <p:sp>
          <p:nvSpPr>
            <p:cNvPr id="2224" name="Shape 2224"/>
            <p:cNvSpPr/>
            <p:nvPr/>
          </p:nvSpPr>
          <p:spPr>
            <a:xfrm>
              <a:off x="491847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25" name="Shape 2225"/>
            <p:cNvSpPr txBox="1"/>
            <p:nvPr/>
          </p:nvSpPr>
          <p:spPr>
            <a:xfrm>
              <a:off x="5149187"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Portfolio Strategy &amp; Composition</a:t>
              </a:r>
            </a:p>
          </p:txBody>
        </p:sp>
        <p:sp>
          <p:nvSpPr>
            <p:cNvPr id="2226" name="Shape 2226"/>
            <p:cNvSpPr/>
            <p:nvPr/>
          </p:nvSpPr>
          <p:spPr>
            <a:xfrm>
              <a:off x="6557961"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27" name="Shape 2227"/>
            <p:cNvSpPr txBox="1"/>
            <p:nvPr/>
          </p:nvSpPr>
          <p:spPr>
            <a:xfrm>
              <a:off x="678867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Risk Analysis</a:t>
              </a:r>
            </a:p>
          </p:txBody>
        </p:sp>
        <p:sp>
          <p:nvSpPr>
            <p:cNvPr id="2228" name="Shape 2228"/>
            <p:cNvSpPr/>
            <p:nvPr/>
          </p:nvSpPr>
          <p:spPr>
            <a:xfrm>
              <a:off x="8197453" y="0"/>
              <a:ext cx="1821656" cy="461431"/>
            </a:xfrm>
            <a:prstGeom prst="chevron">
              <a:avLst>
                <a:gd fmla="val 50000" name="adj"/>
              </a:avLst>
            </a:prstGeom>
            <a:solidFill>
              <a:srgbClr val="D2D2D2"/>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29" name="Shape 2229"/>
            <p:cNvSpPr txBox="1"/>
            <p:nvPr/>
          </p:nvSpPr>
          <p:spPr>
            <a:xfrm>
              <a:off x="8428168"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dk1"/>
                </a:buClr>
                <a:buSzPct val="25000"/>
                <a:buFont typeface="Cambria"/>
                <a:buNone/>
              </a:pPr>
              <a:r>
                <a:rPr lang="en" sz="1000">
                  <a:solidFill>
                    <a:schemeClr val="dk1"/>
                  </a:solidFill>
                  <a:latin typeface="Cambria"/>
                  <a:ea typeface="Cambria"/>
                  <a:cs typeface="Cambria"/>
                  <a:sym typeface="Cambria"/>
                </a:rPr>
                <a:t>Performance Review</a:t>
              </a:r>
            </a:p>
          </p:txBody>
        </p:sp>
        <p:sp>
          <p:nvSpPr>
            <p:cNvPr id="2230" name="Shape 2230"/>
            <p:cNvSpPr/>
            <p:nvPr/>
          </p:nvSpPr>
          <p:spPr>
            <a:xfrm>
              <a:off x="9836942" y="0"/>
              <a:ext cx="1821656" cy="461431"/>
            </a:xfrm>
            <a:prstGeom prst="chevron">
              <a:avLst>
                <a:gd fmla="val 50000" name="adj"/>
              </a:avLst>
            </a:prstGeom>
            <a:solidFill>
              <a:srgbClr val="005A3C"/>
            </a:solidFill>
            <a:ln cap="flat" cmpd="sng" w="25400">
              <a:solidFill>
                <a:schemeClr val="lt1"/>
              </a:solidFill>
              <a:prstDash val="solid"/>
              <a:round/>
              <a:headEnd len="med" w="med" type="none"/>
              <a:tailEnd len="med" w="med" type="none"/>
            </a:ln>
          </p:spPr>
          <p:txBody>
            <a:bodyPr anchorCtr="0" anchor="ctr" bIns="68575" lIns="68575" rIns="68575" tIns="68575">
              <a:noAutofit/>
            </a:bodyPr>
            <a:lstStyle/>
            <a:p>
              <a:pPr lvl="0">
                <a:spcBef>
                  <a:spcPts val="0"/>
                </a:spcBef>
                <a:buNone/>
              </a:pPr>
              <a:r>
                <a:t/>
              </a:r>
              <a:endParaRPr/>
            </a:p>
          </p:txBody>
        </p:sp>
        <p:sp>
          <p:nvSpPr>
            <p:cNvPr id="2231" name="Shape 2231"/>
            <p:cNvSpPr txBox="1"/>
            <p:nvPr/>
          </p:nvSpPr>
          <p:spPr>
            <a:xfrm>
              <a:off x="10067659" y="0"/>
              <a:ext cx="1360224" cy="461431"/>
            </a:xfrm>
            <a:prstGeom prst="rect">
              <a:avLst/>
            </a:prstGeom>
            <a:noFill/>
            <a:ln>
              <a:noFill/>
            </a:ln>
          </p:spPr>
          <p:txBody>
            <a:bodyPr anchorCtr="0" anchor="ctr" bIns="13000" lIns="39000" rIns="13000" tIns="13000">
              <a:noAutofit/>
            </a:bodyPr>
            <a:lstStyle/>
            <a:p>
              <a:pPr indent="0" lvl="0" marL="0" marR="0" rtl="0" algn="ctr">
                <a:lnSpc>
                  <a:spcPct val="90000"/>
                </a:lnSpc>
                <a:spcBef>
                  <a:spcPts val="0"/>
                </a:spcBef>
                <a:spcAft>
                  <a:spcPts val="0"/>
                </a:spcAft>
                <a:buClr>
                  <a:schemeClr val="lt1"/>
                </a:buClr>
                <a:buSzPct val="25000"/>
                <a:buFont typeface="Cambria"/>
                <a:buNone/>
              </a:pPr>
              <a:r>
                <a:rPr lang="en" sz="1000">
                  <a:solidFill>
                    <a:schemeClr val="lt1"/>
                  </a:solidFill>
                  <a:latin typeface="Cambria"/>
                  <a:ea typeface="Cambria"/>
                  <a:cs typeface="Cambria"/>
                  <a:sym typeface="Cambria"/>
                </a:rPr>
                <a:t>Student Biographies</a:t>
              </a:r>
            </a:p>
          </p:txBody>
        </p:sp>
      </p:grpSp>
      <p:pic>
        <p:nvPicPr>
          <p:cNvPr descr="http://www.loyolagreyhounds.com/graphics/LoyolaMD_Ath_BlockL_RGB.png" id="2232" name="Shape 2232"/>
          <p:cNvPicPr preferRelativeResize="0"/>
          <p:nvPr/>
        </p:nvPicPr>
        <p:blipFill rotWithShape="1">
          <a:blip r:embed="rId3">
            <a:alphaModFix/>
          </a:blip>
          <a:srcRect b="0" l="0" r="0" t="0"/>
          <a:stretch/>
        </p:blipFill>
        <p:spPr>
          <a:xfrm>
            <a:off x="782367" y="663473"/>
            <a:ext cx="3301572" cy="356019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7" name="Shape 2237"/>
        <p:cNvGrpSpPr/>
        <p:nvPr/>
      </p:nvGrpSpPr>
      <p:grpSpPr>
        <a:xfrm>
          <a:off x="0" y="0"/>
          <a:ext cx="0" cy="0"/>
          <a:chOff x="0" y="0"/>
          <a:chExt cx="0" cy="0"/>
        </a:xfrm>
      </p:grpSpPr>
      <p:sp>
        <p:nvSpPr>
          <p:cNvPr id="2238" name="Shape 2238"/>
          <p:cNvSpPr txBox="1"/>
          <p:nvPr/>
        </p:nvSpPr>
        <p:spPr>
          <a:xfrm>
            <a:off x="4028931" y="1261712"/>
            <a:ext cx="4569600" cy="1449899"/>
          </a:xfrm>
          <a:prstGeom prst="rect">
            <a:avLst/>
          </a:prstGeom>
          <a:noFill/>
          <a:ln>
            <a:noFill/>
          </a:ln>
        </p:spPr>
        <p:txBody>
          <a:bodyPr anchorCtr="0" anchor="t" bIns="34275" lIns="68575" rIns="68575" tIns="34275">
            <a:noAutofit/>
          </a:bodyPr>
          <a:lstStyle/>
          <a:p>
            <a:pPr lvl="0" rtl="0">
              <a:spcBef>
                <a:spcPts val="0"/>
              </a:spcBef>
              <a:buSzPct val="25000"/>
              <a:buNone/>
            </a:pPr>
            <a:r>
              <a:rPr b="1" lang="en" sz="1100">
                <a:latin typeface="Cambria"/>
                <a:ea typeface="Cambria"/>
                <a:cs typeface="Cambria"/>
                <a:sym typeface="Cambria"/>
              </a:rPr>
              <a:t>Domenique Angiello </a:t>
            </a:r>
            <a:r>
              <a:rPr lang="en" sz="1100">
                <a:latin typeface="Cambria"/>
                <a:ea typeface="Cambria"/>
                <a:cs typeface="Cambria"/>
                <a:sym typeface="Cambria"/>
              </a:rPr>
              <a:t>is an undergraduate student pursuing a Bachelors of Business Administration with a concentration in Finance at Loyola University Maryland, where she is expected to graduate with honors. Domenique previously interned with Loop Capital Markets and CFG Capital Markets. Upon graduating, she will return to Loop Capital’s New York office as an investment banking analyst. Domenique considers Cape Cod to be her second home, and is looking forward to relaxing on the beach with family and friends before starting work.</a:t>
            </a:r>
          </a:p>
        </p:txBody>
      </p:sp>
      <p:sp>
        <p:nvSpPr>
          <p:cNvPr id="2239" name="Shape 2239"/>
          <p:cNvSpPr txBox="1"/>
          <p:nvPr/>
        </p:nvSpPr>
        <p:spPr>
          <a:xfrm>
            <a:off x="2063051" y="1916550"/>
            <a:ext cx="18840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Domenique Angiello</a:t>
            </a:r>
          </a:p>
        </p:txBody>
      </p:sp>
      <p:sp>
        <p:nvSpPr>
          <p:cNvPr id="2240" name="Shape 2240"/>
          <p:cNvSpPr txBox="1"/>
          <p:nvPr>
            <p:ph idx="12" type="sldNum"/>
          </p:nvPr>
        </p:nvSpPr>
        <p:spPr>
          <a:xfrm>
            <a:off x="8598477" y="4790121"/>
            <a:ext cx="457199" cy="353378"/>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241" name="Shape 2241"/>
          <p:cNvSpPr txBox="1"/>
          <p:nvPr/>
        </p:nvSpPr>
        <p:spPr>
          <a:xfrm>
            <a:off x="4028931" y="3214004"/>
            <a:ext cx="4569600" cy="1073700"/>
          </a:xfrm>
          <a:prstGeom prst="rect">
            <a:avLst/>
          </a:prstGeom>
          <a:noFill/>
          <a:ln>
            <a:noFill/>
          </a:ln>
        </p:spPr>
        <p:txBody>
          <a:bodyPr anchorCtr="0" anchor="t" bIns="34275" lIns="68575" rIns="68575" tIns="34275">
            <a:noAutofit/>
          </a:bodyPr>
          <a:lstStyle/>
          <a:p>
            <a:pPr indent="0" lvl="0" marL="0" marR="0" rtl="0" algn="l">
              <a:spcBef>
                <a:spcPts val="0"/>
              </a:spcBef>
              <a:spcAft>
                <a:spcPts val="0"/>
              </a:spcAft>
              <a:buSzPct val="25000"/>
              <a:buNone/>
            </a:pPr>
            <a:r>
              <a:rPr b="1" lang="en" sz="1100">
                <a:latin typeface="Cambria"/>
                <a:ea typeface="Cambria"/>
                <a:cs typeface="Cambria"/>
                <a:sym typeface="Cambria"/>
              </a:rPr>
              <a:t>Giovanni Barr</a:t>
            </a:r>
            <a:r>
              <a:rPr lang="en" sz="1100">
                <a:latin typeface="Cambria"/>
                <a:ea typeface="Cambria"/>
                <a:cs typeface="Cambria"/>
                <a:sym typeface="Cambria"/>
              </a:rPr>
              <a:t> is an undergraduate student who is pursuing a Bachelor’s of Business Administration degree with a concentration in Finance at Loyola University Maryland. Accompanying his studies, Giovanni is the Vice President of the Financial Management Association, and a member of the Baltimore CFA Society. Giovanni previously interned with RBC Wealth Management and Blue Point Investments where he accepted a full-time position as a Client Associate for RBC Wealth Management.</a:t>
            </a:r>
          </a:p>
          <a:p>
            <a:pPr indent="0" lvl="0" marL="0" marR="0" rtl="0" algn="l">
              <a:spcBef>
                <a:spcPts val="200"/>
              </a:spcBef>
              <a:buNone/>
            </a:pPr>
            <a:r>
              <a:t/>
            </a:r>
            <a:endParaRPr sz="1100">
              <a:solidFill>
                <a:srgbClr val="000000"/>
              </a:solidFill>
              <a:latin typeface="Cambria"/>
              <a:ea typeface="Cambria"/>
              <a:cs typeface="Cambria"/>
              <a:sym typeface="Cambria"/>
            </a:endParaRPr>
          </a:p>
        </p:txBody>
      </p:sp>
      <p:sp>
        <p:nvSpPr>
          <p:cNvPr id="2242" name="Shape 2242"/>
          <p:cNvSpPr txBox="1"/>
          <p:nvPr/>
        </p:nvSpPr>
        <p:spPr>
          <a:xfrm>
            <a:off x="2150976" y="3767962"/>
            <a:ext cx="1455004" cy="270586"/>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Giovanni Barr</a:t>
            </a:r>
          </a:p>
        </p:txBody>
      </p:sp>
      <p:cxnSp>
        <p:nvCxnSpPr>
          <p:cNvPr id="2243" name="Shape 2243"/>
          <p:cNvCxnSpPr/>
          <p:nvPr/>
        </p:nvCxnSpPr>
        <p:spPr>
          <a:xfrm>
            <a:off x="558438" y="2993787"/>
            <a:ext cx="3227832" cy="0"/>
          </a:xfrm>
          <a:prstGeom prst="straightConnector1">
            <a:avLst/>
          </a:prstGeom>
          <a:noFill/>
          <a:ln cap="rnd" cmpd="sng" w="9525">
            <a:solidFill>
              <a:schemeClr val="dk1"/>
            </a:solidFill>
            <a:prstDash val="solid"/>
            <a:round/>
            <a:headEnd len="med" w="med" type="none"/>
            <a:tailEnd len="med" w="med" type="none"/>
          </a:ln>
        </p:spPr>
      </p:cxnSp>
      <p:cxnSp>
        <p:nvCxnSpPr>
          <p:cNvPr id="2244" name="Shape 2244"/>
          <p:cNvCxnSpPr/>
          <p:nvPr/>
        </p:nvCxnSpPr>
        <p:spPr>
          <a:xfrm>
            <a:off x="610743" y="1207697"/>
            <a:ext cx="3227832" cy="0"/>
          </a:xfrm>
          <a:prstGeom prst="straightConnector1">
            <a:avLst/>
          </a:prstGeom>
          <a:noFill/>
          <a:ln cap="rnd" cmpd="sng" w="9525">
            <a:solidFill>
              <a:schemeClr val="dk1"/>
            </a:solidFill>
            <a:prstDash val="solid"/>
            <a:round/>
            <a:headEnd len="med" w="med" type="none"/>
            <a:tailEnd len="med" w="med" type="none"/>
          </a:ln>
        </p:spPr>
      </p:cxnSp>
      <p:sp>
        <p:nvSpPr>
          <p:cNvPr id="2245" name="Shape 2245"/>
          <p:cNvSpPr txBox="1"/>
          <p:nvPr/>
        </p:nvSpPr>
        <p:spPr>
          <a:xfrm>
            <a:off x="700086" y="432551"/>
            <a:ext cx="7467599" cy="555497"/>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246" name="Shape 2246"/>
          <p:cNvPicPr preferRelativeResize="0"/>
          <p:nvPr/>
        </p:nvPicPr>
        <p:blipFill>
          <a:blip r:embed="rId3">
            <a:alphaModFix/>
          </a:blip>
          <a:stretch>
            <a:fillRect/>
          </a:stretch>
        </p:blipFill>
        <p:spPr>
          <a:xfrm>
            <a:off x="775099" y="1324624"/>
            <a:ext cx="1108676" cy="1552273"/>
          </a:xfrm>
          <a:prstGeom prst="rect">
            <a:avLst/>
          </a:prstGeom>
          <a:noFill/>
          <a:ln>
            <a:noFill/>
          </a:ln>
        </p:spPr>
      </p:pic>
      <p:pic>
        <p:nvPicPr>
          <p:cNvPr id="2247" name="Shape 2247"/>
          <p:cNvPicPr preferRelativeResize="0"/>
          <p:nvPr/>
        </p:nvPicPr>
        <p:blipFill>
          <a:blip r:embed="rId4">
            <a:alphaModFix/>
          </a:blip>
          <a:stretch>
            <a:fillRect/>
          </a:stretch>
        </p:blipFill>
        <p:spPr>
          <a:xfrm>
            <a:off x="775099" y="3110706"/>
            <a:ext cx="1108675" cy="155213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2" name="Shape 2252"/>
        <p:cNvGrpSpPr/>
        <p:nvPr/>
      </p:nvGrpSpPr>
      <p:grpSpPr>
        <a:xfrm>
          <a:off x="0" y="0"/>
          <a:ext cx="0" cy="0"/>
          <a:chOff x="0" y="0"/>
          <a:chExt cx="0" cy="0"/>
        </a:xfrm>
      </p:grpSpPr>
      <p:sp>
        <p:nvSpPr>
          <p:cNvPr id="2253" name="Shape 2253"/>
          <p:cNvSpPr txBox="1"/>
          <p:nvPr/>
        </p:nvSpPr>
        <p:spPr>
          <a:xfrm>
            <a:off x="4028931" y="1337912"/>
            <a:ext cx="4569600" cy="1449899"/>
          </a:xfrm>
          <a:prstGeom prst="rect">
            <a:avLst/>
          </a:prstGeom>
          <a:noFill/>
          <a:ln>
            <a:noFill/>
          </a:ln>
        </p:spPr>
        <p:txBody>
          <a:bodyPr anchorCtr="0" anchor="t" bIns="34275" lIns="68575" rIns="68575" tIns="34275">
            <a:noAutofit/>
          </a:bodyPr>
          <a:lstStyle/>
          <a:p>
            <a:pPr lvl="0" rtl="0">
              <a:lnSpc>
                <a:spcPct val="115000"/>
              </a:lnSpc>
              <a:spcBef>
                <a:spcPts val="0"/>
              </a:spcBef>
              <a:buClr>
                <a:schemeClr val="dk1"/>
              </a:buClr>
              <a:buSzPct val="100000"/>
              <a:buFont typeface="Arial"/>
              <a:buNone/>
            </a:pPr>
            <a:r>
              <a:rPr b="1" lang="en" sz="1100">
                <a:solidFill>
                  <a:schemeClr val="dk1"/>
                </a:solidFill>
                <a:latin typeface="Cambria"/>
                <a:ea typeface="Cambria"/>
                <a:cs typeface="Cambria"/>
                <a:sym typeface="Cambria"/>
              </a:rPr>
              <a:t>Tim Bontempi</a:t>
            </a:r>
            <a:r>
              <a:rPr lang="en" sz="1100">
                <a:solidFill>
                  <a:schemeClr val="dk1"/>
                </a:solidFill>
                <a:latin typeface="Cambria"/>
                <a:ea typeface="Cambria"/>
                <a:cs typeface="Cambria"/>
                <a:sym typeface="Cambria"/>
              </a:rPr>
              <a:t> is an undergraduate student pursuing a Bachelors of Business Administration with a concentration in Finance and a minor in Economics. He is a member of The Sellinger Scholars and is the president and founder of the Sellinger Microfinance Club. He previously interned with Northrop Grumman in the Financial Planning and Reporting team in Baltimore. He will be returning to Northrop Grumman’s professional Development Program following graduation.  </a:t>
            </a:r>
          </a:p>
        </p:txBody>
      </p:sp>
      <p:sp>
        <p:nvSpPr>
          <p:cNvPr id="2254" name="Shape 2254"/>
          <p:cNvSpPr txBox="1"/>
          <p:nvPr/>
        </p:nvSpPr>
        <p:spPr>
          <a:xfrm>
            <a:off x="1986850" y="1916550"/>
            <a:ext cx="1775399"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Timothy Bontempi</a:t>
            </a:r>
          </a:p>
        </p:txBody>
      </p:sp>
      <p:sp>
        <p:nvSpPr>
          <p:cNvPr id="2255" name="Shape 2255"/>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256" name="Shape 2256"/>
          <p:cNvSpPr txBox="1"/>
          <p:nvPr/>
        </p:nvSpPr>
        <p:spPr>
          <a:xfrm>
            <a:off x="4028931" y="3214004"/>
            <a:ext cx="4569600" cy="1073700"/>
          </a:xfrm>
          <a:prstGeom prst="rect">
            <a:avLst/>
          </a:prstGeom>
          <a:noFill/>
          <a:ln>
            <a:noFill/>
          </a:ln>
        </p:spPr>
        <p:txBody>
          <a:bodyPr anchorCtr="0" anchor="t" bIns="34275" lIns="68575" rIns="68575" tIns="34275">
            <a:noAutofit/>
          </a:bodyPr>
          <a:lstStyle/>
          <a:p>
            <a:pPr indent="0" lvl="0" marL="0" marR="0" rtl="0" algn="l">
              <a:spcBef>
                <a:spcPts val="200"/>
              </a:spcBef>
              <a:buSzPct val="25000"/>
              <a:buNone/>
            </a:pPr>
            <a:r>
              <a:rPr b="1" lang="en" sz="1100">
                <a:solidFill>
                  <a:schemeClr val="dk1"/>
                </a:solidFill>
                <a:highlight>
                  <a:srgbClr val="FFFFFF"/>
                </a:highlight>
                <a:latin typeface="Cambria"/>
                <a:ea typeface="Cambria"/>
                <a:cs typeface="Cambria"/>
                <a:sym typeface="Cambria"/>
              </a:rPr>
              <a:t>Nicholas Constantine</a:t>
            </a:r>
            <a:r>
              <a:rPr lang="en" sz="1100">
                <a:solidFill>
                  <a:schemeClr val="dk1"/>
                </a:solidFill>
                <a:highlight>
                  <a:srgbClr val="FFFFFF"/>
                </a:highlight>
                <a:latin typeface="Cambria"/>
                <a:ea typeface="Cambria"/>
                <a:cs typeface="Cambria"/>
                <a:sym typeface="Cambria"/>
              </a:rPr>
              <a:t> is an undergraduate student pursuing a Bachelors of Business Administration with a concentration in Finance from the Sellinger School of Business at Loyola University Maryland. Last summer Nicholas interned at Morgan Stanley where he was an Operations Analyst and most recently represented Loyola in the 2016-17 CFA Research Challenge. After graduation Nicholas will be working in New York City as underwriter for AIG. </a:t>
            </a:r>
            <a:r>
              <a:rPr lang="en" sz="1100">
                <a:latin typeface="Cambria"/>
                <a:ea typeface="Cambria"/>
                <a:cs typeface="Cambria"/>
                <a:sym typeface="Cambria"/>
              </a:rPr>
              <a:t> </a:t>
            </a:r>
          </a:p>
        </p:txBody>
      </p:sp>
      <p:sp>
        <p:nvSpPr>
          <p:cNvPr id="2257" name="Shape 2257"/>
          <p:cNvSpPr txBox="1"/>
          <p:nvPr/>
        </p:nvSpPr>
        <p:spPr>
          <a:xfrm>
            <a:off x="1998575" y="3767975"/>
            <a:ext cx="1878000"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Nicholas Constantine</a:t>
            </a:r>
          </a:p>
        </p:txBody>
      </p:sp>
      <p:cxnSp>
        <p:nvCxnSpPr>
          <p:cNvPr id="2258" name="Shape 2258"/>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259" name="Shape 2259"/>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260" name="Shape 2260"/>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261" name="Shape 2261"/>
          <p:cNvPicPr preferRelativeResize="0"/>
          <p:nvPr/>
        </p:nvPicPr>
        <p:blipFill>
          <a:blip r:embed="rId3">
            <a:alphaModFix/>
          </a:blip>
          <a:stretch>
            <a:fillRect/>
          </a:stretch>
        </p:blipFill>
        <p:spPr>
          <a:xfrm>
            <a:off x="700074" y="1343125"/>
            <a:ext cx="1082352" cy="1515252"/>
          </a:xfrm>
          <a:prstGeom prst="rect">
            <a:avLst/>
          </a:prstGeom>
          <a:noFill/>
          <a:ln>
            <a:noFill/>
          </a:ln>
        </p:spPr>
      </p:pic>
      <p:pic>
        <p:nvPicPr>
          <p:cNvPr id="2262" name="Shape 2262"/>
          <p:cNvPicPr preferRelativeResize="0"/>
          <p:nvPr/>
        </p:nvPicPr>
        <p:blipFill rotWithShape="1">
          <a:blip r:embed="rId4">
            <a:alphaModFix/>
          </a:blip>
          <a:srcRect b="0" l="0" r="6690" t="0"/>
          <a:stretch/>
        </p:blipFill>
        <p:spPr>
          <a:xfrm>
            <a:off x="700074" y="3129226"/>
            <a:ext cx="1082349" cy="162387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7" name="Shape 2267"/>
        <p:cNvGrpSpPr/>
        <p:nvPr/>
      </p:nvGrpSpPr>
      <p:grpSpPr>
        <a:xfrm>
          <a:off x="0" y="0"/>
          <a:ext cx="0" cy="0"/>
          <a:chOff x="0" y="0"/>
          <a:chExt cx="0" cy="0"/>
        </a:xfrm>
      </p:grpSpPr>
      <p:sp>
        <p:nvSpPr>
          <p:cNvPr id="2268" name="Shape 2268"/>
          <p:cNvSpPr txBox="1"/>
          <p:nvPr/>
        </p:nvSpPr>
        <p:spPr>
          <a:xfrm>
            <a:off x="3724131" y="1261712"/>
            <a:ext cx="4569600" cy="1449899"/>
          </a:xfrm>
          <a:prstGeom prst="rect">
            <a:avLst/>
          </a:prstGeom>
          <a:noFill/>
          <a:ln>
            <a:noFill/>
          </a:ln>
        </p:spPr>
        <p:txBody>
          <a:bodyPr anchorCtr="0" anchor="t" bIns="34275" lIns="68575" rIns="68575" tIns="34275">
            <a:noAutofit/>
          </a:bodyPr>
          <a:lstStyle/>
          <a:p>
            <a:pPr indent="-254000" lvl="0" marL="254000" marR="0" rtl="0">
              <a:spcBef>
                <a:spcPts val="200"/>
              </a:spcBef>
              <a:buSzPct val="25000"/>
              <a:buNone/>
            </a:pPr>
            <a:r>
              <a:rPr lang="en" sz="1100">
                <a:solidFill>
                  <a:schemeClr val="dk1"/>
                </a:solidFill>
                <a:highlight>
                  <a:srgbClr val="FFFFFF"/>
                </a:highlight>
                <a:latin typeface="Cambria"/>
                <a:ea typeface="Cambria"/>
                <a:cs typeface="Cambria"/>
                <a:sym typeface="Cambria"/>
              </a:rPr>
              <a:t> 	</a:t>
            </a:r>
            <a:r>
              <a:rPr b="1" lang="en" sz="1100">
                <a:solidFill>
                  <a:schemeClr val="dk1"/>
                </a:solidFill>
                <a:highlight>
                  <a:srgbClr val="FFFFFF"/>
                </a:highlight>
                <a:latin typeface="Cambria"/>
                <a:ea typeface="Cambria"/>
                <a:cs typeface="Cambria"/>
                <a:sym typeface="Cambria"/>
              </a:rPr>
              <a:t>Craig Cummings </a:t>
            </a:r>
            <a:r>
              <a:rPr lang="en" sz="1100">
                <a:solidFill>
                  <a:schemeClr val="dk1"/>
                </a:solidFill>
                <a:highlight>
                  <a:srgbClr val="FFFFFF"/>
                </a:highlight>
                <a:latin typeface="Cambria"/>
                <a:ea typeface="Cambria"/>
                <a:cs typeface="Cambria"/>
                <a:sym typeface="Cambria"/>
              </a:rPr>
              <a:t>is an undergraduate student pursuing a Bachelors of Business Administration with a concentration in Finance at Loyola University Maryland. During his Junior year, Craig studied abroad at Newcastle University in Newcastle England and had been a member of the study abroad ambassadors since Junior year.  In addition to his studies, He has had two summer internships at both Cantor Fitzgerald, and Oppenheimer &amp; Co. Upon graduating, Craig will be searching for employment in the financial sector in New York City or Baltimore City. </a:t>
            </a:r>
          </a:p>
        </p:txBody>
      </p:sp>
      <p:sp>
        <p:nvSpPr>
          <p:cNvPr id="2269" name="Shape 2269"/>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Craig Cummings</a:t>
            </a:r>
          </a:p>
        </p:txBody>
      </p:sp>
      <p:sp>
        <p:nvSpPr>
          <p:cNvPr id="2270" name="Shape 2270"/>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271" name="Shape 2271"/>
          <p:cNvSpPr txBox="1"/>
          <p:nvPr/>
        </p:nvSpPr>
        <p:spPr>
          <a:xfrm>
            <a:off x="4028931" y="3290204"/>
            <a:ext cx="4569600" cy="1073700"/>
          </a:xfrm>
          <a:prstGeom prst="rect">
            <a:avLst/>
          </a:prstGeom>
          <a:noFill/>
          <a:ln>
            <a:noFill/>
          </a:ln>
        </p:spPr>
        <p:txBody>
          <a:bodyPr anchorCtr="0" anchor="t" bIns="34275" lIns="68575" rIns="68575" tIns="34275">
            <a:noAutofit/>
          </a:bodyPr>
          <a:lstStyle/>
          <a:p>
            <a:pPr lvl="0" rtl="0">
              <a:lnSpc>
                <a:spcPct val="115000"/>
              </a:lnSpc>
              <a:spcBef>
                <a:spcPts val="0"/>
              </a:spcBef>
              <a:buClr>
                <a:schemeClr val="dk1"/>
              </a:buClr>
              <a:buSzPct val="100000"/>
              <a:buFont typeface="Arial"/>
              <a:buNone/>
            </a:pPr>
            <a:r>
              <a:rPr b="1" lang="en" sz="1100">
                <a:solidFill>
                  <a:schemeClr val="dk1"/>
                </a:solidFill>
                <a:latin typeface="Cambria"/>
                <a:ea typeface="Cambria"/>
                <a:cs typeface="Cambria"/>
                <a:sym typeface="Cambria"/>
              </a:rPr>
              <a:t>Connor Flach </a:t>
            </a:r>
            <a:r>
              <a:rPr lang="en" sz="1100">
                <a:solidFill>
                  <a:schemeClr val="dk1"/>
                </a:solidFill>
                <a:latin typeface="Cambria"/>
                <a:ea typeface="Cambria"/>
                <a:cs typeface="Cambria"/>
                <a:sym typeface="Cambria"/>
              </a:rPr>
              <a:t>is a senior at Loyola, working towards a Bachelor’s degree in Business Administration with a specialization in Finance, and a minor in Economics. He is a member of the golf team. Upon graduation, he will enroll in the Emerging Leaders MBA program here at Loyola. Connor has internship experience with M&amp;T Bank and UBS. Connor can be contacted via email at </a:t>
            </a:r>
            <a:r>
              <a:rPr lang="en" sz="1100" u="sng">
                <a:solidFill>
                  <a:schemeClr val="dk1"/>
                </a:solidFill>
                <a:latin typeface="Cambria"/>
                <a:ea typeface="Cambria"/>
                <a:cs typeface="Cambria"/>
                <a:sym typeface="Cambria"/>
              </a:rPr>
              <a:t>ctflach@loyola.edu</a:t>
            </a:r>
            <a:r>
              <a:rPr lang="en" sz="1100">
                <a:solidFill>
                  <a:schemeClr val="dk1"/>
                </a:solidFill>
                <a:latin typeface="Cambria"/>
                <a:ea typeface="Cambria"/>
                <a:cs typeface="Cambria"/>
                <a:sym typeface="Cambria"/>
              </a:rPr>
              <a:t>.</a:t>
            </a:r>
          </a:p>
          <a:p>
            <a:pPr lvl="0" rtl="0">
              <a:lnSpc>
                <a:spcPct val="115000"/>
              </a:lnSpc>
              <a:spcBef>
                <a:spcPts val="0"/>
              </a:spcBef>
              <a:buClr>
                <a:schemeClr val="dk1"/>
              </a:buClr>
              <a:buFont typeface="Arial"/>
              <a:buNone/>
            </a:pPr>
            <a:r>
              <a:t/>
            </a:r>
            <a:endParaRPr sz="1200">
              <a:solidFill>
                <a:schemeClr val="dk1"/>
              </a:solidFill>
              <a:latin typeface="Cambria"/>
              <a:ea typeface="Cambria"/>
              <a:cs typeface="Cambria"/>
              <a:sym typeface="Cambria"/>
            </a:endParaRPr>
          </a:p>
        </p:txBody>
      </p:sp>
      <p:sp>
        <p:nvSpPr>
          <p:cNvPr id="2272" name="Shape 2272"/>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Connor Flach</a:t>
            </a:r>
          </a:p>
        </p:txBody>
      </p:sp>
      <p:cxnSp>
        <p:nvCxnSpPr>
          <p:cNvPr id="2273" name="Shape 2273"/>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274" name="Shape 2274"/>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275" name="Shape 2275"/>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276" name="Shape 2276"/>
          <p:cNvPicPr preferRelativeResize="0"/>
          <p:nvPr/>
        </p:nvPicPr>
        <p:blipFill>
          <a:blip r:embed="rId3">
            <a:alphaModFix/>
          </a:blip>
          <a:stretch>
            <a:fillRect/>
          </a:stretch>
        </p:blipFill>
        <p:spPr>
          <a:xfrm>
            <a:off x="700075" y="1338024"/>
            <a:ext cx="1089726" cy="1525446"/>
          </a:xfrm>
          <a:prstGeom prst="rect">
            <a:avLst/>
          </a:prstGeom>
          <a:noFill/>
          <a:ln>
            <a:noFill/>
          </a:ln>
        </p:spPr>
      </p:pic>
      <p:pic>
        <p:nvPicPr>
          <p:cNvPr id="2277" name="Shape 2277"/>
          <p:cNvPicPr preferRelativeResize="0"/>
          <p:nvPr/>
        </p:nvPicPr>
        <p:blipFill>
          <a:blip r:embed="rId4">
            <a:alphaModFix/>
          </a:blip>
          <a:stretch>
            <a:fillRect/>
          </a:stretch>
        </p:blipFill>
        <p:spPr>
          <a:xfrm>
            <a:off x="700074" y="3124126"/>
            <a:ext cx="1089721" cy="152547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2" name="Shape 2282"/>
        <p:cNvGrpSpPr/>
        <p:nvPr/>
      </p:nvGrpSpPr>
      <p:grpSpPr>
        <a:xfrm>
          <a:off x="0" y="0"/>
          <a:ext cx="0" cy="0"/>
          <a:chOff x="0" y="0"/>
          <a:chExt cx="0" cy="0"/>
        </a:xfrm>
      </p:grpSpPr>
      <p:sp>
        <p:nvSpPr>
          <p:cNvPr id="2283" name="Shape 2283"/>
          <p:cNvSpPr txBox="1"/>
          <p:nvPr/>
        </p:nvSpPr>
        <p:spPr>
          <a:xfrm>
            <a:off x="4028931" y="1337912"/>
            <a:ext cx="4569600" cy="1449899"/>
          </a:xfrm>
          <a:prstGeom prst="rect">
            <a:avLst/>
          </a:prstGeom>
          <a:noFill/>
          <a:ln>
            <a:noFill/>
          </a:ln>
        </p:spPr>
        <p:txBody>
          <a:bodyPr anchorCtr="0" anchor="t" bIns="34275" lIns="68575" rIns="68575" tIns="34275">
            <a:noAutofit/>
          </a:bodyPr>
          <a:lstStyle/>
          <a:p>
            <a:pPr lvl="0" rtl="0">
              <a:spcBef>
                <a:spcPts val="0"/>
              </a:spcBef>
              <a:buClr>
                <a:schemeClr val="dk1"/>
              </a:buClr>
              <a:buSzPct val="25000"/>
              <a:buFont typeface="Arial"/>
              <a:buNone/>
            </a:pPr>
            <a:r>
              <a:rPr b="1" lang="en" sz="1100">
                <a:solidFill>
                  <a:schemeClr val="dk1"/>
                </a:solidFill>
                <a:latin typeface="Cambria"/>
                <a:ea typeface="Cambria"/>
                <a:cs typeface="Cambria"/>
                <a:sym typeface="Cambria"/>
              </a:rPr>
              <a:t>Nicoletti Frank</a:t>
            </a:r>
            <a:r>
              <a:rPr lang="en" sz="1100">
                <a:solidFill>
                  <a:schemeClr val="dk1"/>
                </a:solidFill>
                <a:latin typeface="Cambria"/>
                <a:ea typeface="Cambria"/>
                <a:cs typeface="Cambria"/>
                <a:sym typeface="Cambria"/>
              </a:rPr>
              <a:t> is an undergraduate student who is pursuing a Bachelor’s of Business Administration degree with a concentration in Finance at Loyola University Maryland, graduating May 2017. In addition to her studies, Nicoletti is a member of the Investment Committee for Frank Industries. Inc. Nicoletti previously interned  at a technology startup called Fixt. She is actively pursuing possible job opportunities for a position as a financial analyst. She can be reached via email at njfrank1@loyola.edu or by phone at (410)-245-6565.</a:t>
            </a:r>
          </a:p>
        </p:txBody>
      </p:sp>
      <p:sp>
        <p:nvSpPr>
          <p:cNvPr id="2284" name="Shape 2284"/>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Nicoletti Frank</a:t>
            </a:r>
          </a:p>
        </p:txBody>
      </p:sp>
      <p:sp>
        <p:nvSpPr>
          <p:cNvPr id="2285" name="Shape 2285"/>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286" name="Shape 2286"/>
          <p:cNvSpPr txBox="1"/>
          <p:nvPr/>
        </p:nvSpPr>
        <p:spPr>
          <a:xfrm>
            <a:off x="4028931" y="3061604"/>
            <a:ext cx="4569600" cy="1073700"/>
          </a:xfrm>
          <a:prstGeom prst="rect">
            <a:avLst/>
          </a:prstGeom>
          <a:noFill/>
          <a:ln>
            <a:noFill/>
          </a:ln>
        </p:spPr>
        <p:txBody>
          <a:bodyPr anchorCtr="0" anchor="t" bIns="34275" lIns="68575" rIns="68575" tIns="34275">
            <a:noAutofit/>
          </a:bodyPr>
          <a:lstStyle/>
          <a:p>
            <a:pPr indent="0" lvl="0" marL="0" marR="0" rtl="0" algn="l">
              <a:spcBef>
                <a:spcPts val="200"/>
              </a:spcBef>
              <a:buSzPct val="25000"/>
              <a:buNone/>
            </a:pPr>
            <a:r>
              <a:rPr b="1" lang="en" sz="1100">
                <a:solidFill>
                  <a:srgbClr val="212121"/>
                </a:solidFill>
                <a:highlight>
                  <a:srgbClr val="FFFFFF"/>
                </a:highlight>
                <a:latin typeface="Cambria"/>
                <a:ea typeface="Cambria"/>
                <a:cs typeface="Cambria"/>
                <a:sym typeface="Cambria"/>
              </a:rPr>
              <a:t>Peter Gasparro</a:t>
            </a:r>
            <a:r>
              <a:rPr lang="en" sz="1100">
                <a:solidFill>
                  <a:srgbClr val="212121"/>
                </a:solidFill>
                <a:highlight>
                  <a:srgbClr val="FFFFFF"/>
                </a:highlight>
                <a:latin typeface="Cambria"/>
                <a:ea typeface="Cambria"/>
                <a:cs typeface="Cambria"/>
                <a:sym typeface="Cambria"/>
              </a:rPr>
              <a:t> is an undergraduate student at Loyola University Maryland pursuing a B.B.A with a concentration in Finance from the Sellinger School of Business. In addition to his rigorous academic studies, Peter worked as a Summer Associate in Contract Binding Operations at Arch Capital Group Ltd. Arch offers worldwide risk management and insurance solutions. In addition, Peter has also had the pleasure of working with Suth Equities as a Summer Analyst. After graduation, Peter will be studying for the LSAT exam to attend law school in the New York City area. He may be contacted through his email at pgasparro@me.com</a:t>
            </a:r>
          </a:p>
        </p:txBody>
      </p:sp>
      <p:sp>
        <p:nvSpPr>
          <p:cNvPr id="2287" name="Shape 2287"/>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Peter Gasparro</a:t>
            </a:r>
          </a:p>
        </p:txBody>
      </p:sp>
      <p:cxnSp>
        <p:nvCxnSpPr>
          <p:cNvPr id="2288" name="Shape 2288"/>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289" name="Shape 2289"/>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290" name="Shape 2290"/>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291" name="Shape 2291"/>
          <p:cNvPicPr preferRelativeResize="0"/>
          <p:nvPr/>
        </p:nvPicPr>
        <p:blipFill>
          <a:blip r:embed="rId3">
            <a:alphaModFix/>
          </a:blip>
          <a:stretch>
            <a:fillRect/>
          </a:stretch>
        </p:blipFill>
        <p:spPr>
          <a:xfrm>
            <a:off x="672455" y="1330725"/>
            <a:ext cx="1100139" cy="1540051"/>
          </a:xfrm>
          <a:prstGeom prst="rect">
            <a:avLst/>
          </a:prstGeom>
          <a:noFill/>
          <a:ln>
            <a:noFill/>
          </a:ln>
        </p:spPr>
      </p:pic>
      <p:pic>
        <p:nvPicPr>
          <p:cNvPr id="2292" name="Shape 2292"/>
          <p:cNvPicPr preferRelativeResize="0"/>
          <p:nvPr/>
        </p:nvPicPr>
        <p:blipFill>
          <a:blip r:embed="rId4">
            <a:alphaModFix/>
          </a:blip>
          <a:stretch>
            <a:fillRect/>
          </a:stretch>
        </p:blipFill>
        <p:spPr>
          <a:xfrm>
            <a:off x="672449" y="3133177"/>
            <a:ext cx="1100150" cy="154019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7" name="Shape 2297"/>
        <p:cNvGrpSpPr/>
        <p:nvPr/>
      </p:nvGrpSpPr>
      <p:grpSpPr>
        <a:xfrm>
          <a:off x="0" y="0"/>
          <a:ext cx="0" cy="0"/>
          <a:chOff x="0" y="0"/>
          <a:chExt cx="0" cy="0"/>
        </a:xfrm>
      </p:grpSpPr>
      <p:sp>
        <p:nvSpPr>
          <p:cNvPr id="2298" name="Shape 2298"/>
          <p:cNvSpPr txBox="1"/>
          <p:nvPr/>
        </p:nvSpPr>
        <p:spPr>
          <a:xfrm>
            <a:off x="4028931" y="1414112"/>
            <a:ext cx="4569600" cy="1449899"/>
          </a:xfrm>
          <a:prstGeom prst="rect">
            <a:avLst/>
          </a:prstGeom>
          <a:noFill/>
          <a:ln>
            <a:noFill/>
          </a:ln>
        </p:spPr>
        <p:txBody>
          <a:bodyPr anchorCtr="0" anchor="t" bIns="34275" lIns="68575" rIns="68575" tIns="34275">
            <a:noAutofit/>
          </a:bodyPr>
          <a:lstStyle/>
          <a:p>
            <a:pPr lvl="0" rtl="0">
              <a:spcBef>
                <a:spcPts val="0"/>
              </a:spcBef>
              <a:buClr>
                <a:schemeClr val="dk1"/>
              </a:buClr>
              <a:buSzPct val="25000"/>
              <a:buFont typeface="Arial"/>
              <a:buNone/>
            </a:pPr>
            <a:r>
              <a:rPr b="1" lang="en" sz="1100">
                <a:solidFill>
                  <a:schemeClr val="dk1"/>
                </a:solidFill>
                <a:latin typeface="Cambria"/>
                <a:ea typeface="Cambria"/>
                <a:cs typeface="Cambria"/>
                <a:sym typeface="Cambria"/>
              </a:rPr>
              <a:t>Carl Gatzendorfer</a:t>
            </a:r>
            <a:r>
              <a:rPr lang="en" sz="1100">
                <a:solidFill>
                  <a:schemeClr val="dk1"/>
                </a:solidFill>
                <a:latin typeface="Cambria"/>
                <a:ea typeface="Cambria"/>
                <a:cs typeface="Cambria"/>
                <a:sym typeface="Cambria"/>
              </a:rPr>
              <a:t> is an undergraduate student pursuing a Bachelors of Business Administration with a concentration in Finance at Loyola University Maryland. He is the President of the Club Baseball team and an Intramural Sports Supervisor at the Fitness and Aquatic Center. Carl previously interned with New York Life and HMS Insurance Associates and will be working in Charlotte, NC after graduation. </a:t>
            </a:r>
          </a:p>
        </p:txBody>
      </p:sp>
      <p:sp>
        <p:nvSpPr>
          <p:cNvPr id="2299" name="Shape 2299"/>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Carl Gatzendorfer</a:t>
            </a:r>
          </a:p>
        </p:txBody>
      </p:sp>
      <p:sp>
        <p:nvSpPr>
          <p:cNvPr id="2300" name="Shape 2300"/>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01" name="Shape 2301"/>
          <p:cNvSpPr txBox="1"/>
          <p:nvPr/>
        </p:nvSpPr>
        <p:spPr>
          <a:xfrm>
            <a:off x="4028931" y="3137804"/>
            <a:ext cx="4569600" cy="1073700"/>
          </a:xfrm>
          <a:prstGeom prst="rect">
            <a:avLst/>
          </a:prstGeom>
          <a:noFill/>
          <a:ln>
            <a:noFill/>
          </a:ln>
        </p:spPr>
        <p:txBody>
          <a:bodyPr anchorCtr="0" anchor="t" bIns="34275" lIns="68575" rIns="68575" tIns="34275">
            <a:noAutofit/>
          </a:bodyPr>
          <a:lstStyle/>
          <a:p>
            <a:pPr lvl="0" rtl="0">
              <a:spcBef>
                <a:spcPts val="0"/>
              </a:spcBef>
              <a:buSzPct val="25000"/>
              <a:buNone/>
            </a:pPr>
            <a:r>
              <a:rPr b="1" lang="en" sz="1100">
                <a:latin typeface="Cambria"/>
                <a:ea typeface="Cambria"/>
                <a:cs typeface="Cambria"/>
                <a:sym typeface="Cambria"/>
              </a:rPr>
              <a:t>Nathalia Gracia</a:t>
            </a:r>
            <a:r>
              <a:rPr lang="en" sz="1100">
                <a:latin typeface="Cambria"/>
                <a:ea typeface="Cambria"/>
                <a:cs typeface="Cambria"/>
                <a:sym typeface="Cambria"/>
              </a:rPr>
              <a:t> is an undergraduate student pursuing a B.B.A in Finance from the Selling School of Business and Management at Loyola University Maryland, graduating in May 2017. In addition to her studies, Nathalia participates on the board of Financial Management Association as the Vice President of Events. Previously, Nathalia was a Private Wealth Management Intern at UBS Financial Services. She is incredibly interested in pursuing a career as a financial data analyst. She can be reached by email at ngracia@loyola.edu or by phone at (631) 702-0987.</a:t>
            </a:r>
          </a:p>
        </p:txBody>
      </p:sp>
      <p:sp>
        <p:nvSpPr>
          <p:cNvPr id="2302" name="Shape 2302"/>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Nathalia Gracia</a:t>
            </a:r>
          </a:p>
        </p:txBody>
      </p:sp>
      <p:cxnSp>
        <p:nvCxnSpPr>
          <p:cNvPr id="2303" name="Shape 2303"/>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04" name="Shape 2304"/>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05" name="Shape 2305"/>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06" name="Shape 2306"/>
          <p:cNvPicPr preferRelativeResize="0"/>
          <p:nvPr/>
        </p:nvPicPr>
        <p:blipFill>
          <a:blip r:embed="rId3">
            <a:alphaModFix/>
          </a:blip>
          <a:stretch>
            <a:fillRect/>
          </a:stretch>
        </p:blipFill>
        <p:spPr>
          <a:xfrm>
            <a:off x="804074" y="1334899"/>
            <a:ext cx="1094053" cy="1531720"/>
          </a:xfrm>
          <a:prstGeom prst="rect">
            <a:avLst/>
          </a:prstGeom>
          <a:noFill/>
          <a:ln>
            <a:noFill/>
          </a:ln>
        </p:spPr>
      </p:pic>
      <p:pic>
        <p:nvPicPr>
          <p:cNvPr id="2307" name="Shape 2307"/>
          <p:cNvPicPr preferRelativeResize="0"/>
          <p:nvPr/>
        </p:nvPicPr>
        <p:blipFill>
          <a:blip r:embed="rId4">
            <a:alphaModFix/>
          </a:blip>
          <a:stretch>
            <a:fillRect/>
          </a:stretch>
        </p:blipFill>
        <p:spPr>
          <a:xfrm>
            <a:off x="795356" y="3120975"/>
            <a:ext cx="1111485" cy="1556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2" name="Shape 1142"/>
        <p:cNvGrpSpPr/>
        <p:nvPr/>
      </p:nvGrpSpPr>
      <p:grpSpPr>
        <a:xfrm>
          <a:off x="0" y="0"/>
          <a:ext cx="0" cy="0"/>
          <a:chOff x="0" y="0"/>
          <a:chExt cx="0" cy="0"/>
        </a:xfrm>
      </p:grpSpPr>
      <p:sp>
        <p:nvSpPr>
          <p:cNvPr id="1143" name="Shape 1143"/>
          <p:cNvSpPr txBox="1"/>
          <p:nvPr>
            <p:ph type="title"/>
          </p:nvPr>
        </p:nvSpPr>
        <p:spPr>
          <a:xfrm>
            <a:off x="311700" y="521225"/>
            <a:ext cx="8520600" cy="5727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Cambria"/>
              <a:buNone/>
            </a:pPr>
            <a:r>
              <a:rPr b="1" i="0" lang="en" sz="2600" u="none" cap="none" strike="noStrike">
                <a:solidFill>
                  <a:schemeClr val="dk1"/>
                </a:solidFill>
                <a:latin typeface="Cambria"/>
                <a:ea typeface="Cambria"/>
                <a:cs typeface="Cambria"/>
                <a:sym typeface="Cambria"/>
              </a:rPr>
              <a:t>US Major Indices</a:t>
            </a:r>
          </a:p>
        </p:txBody>
      </p:sp>
      <p:pic>
        <p:nvPicPr>
          <p:cNvPr id="1144" name="Shape 1144"/>
          <p:cNvPicPr preferRelativeResize="0"/>
          <p:nvPr/>
        </p:nvPicPr>
        <p:blipFill rotWithShape="1">
          <a:blip r:embed="rId3">
            <a:alphaModFix/>
          </a:blip>
          <a:srcRect b="0" l="0" r="0" t="8054"/>
          <a:stretch/>
        </p:blipFill>
        <p:spPr>
          <a:xfrm>
            <a:off x="186476" y="1345345"/>
            <a:ext cx="6675000" cy="3005700"/>
          </a:xfrm>
          <a:prstGeom prst="rect">
            <a:avLst/>
          </a:prstGeom>
          <a:noFill/>
          <a:ln>
            <a:noFill/>
          </a:ln>
        </p:spPr>
      </p:pic>
      <p:sp>
        <p:nvSpPr>
          <p:cNvPr id="1145" name="Shape 1145"/>
          <p:cNvSpPr txBox="1"/>
          <p:nvPr/>
        </p:nvSpPr>
        <p:spPr>
          <a:xfrm>
            <a:off x="7014000" y="1374350"/>
            <a:ext cx="1970700" cy="2979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mbria"/>
              <a:ea typeface="Cambria"/>
              <a:cs typeface="Cambria"/>
              <a:sym typeface="Cambria"/>
            </a:endParaRPr>
          </a:p>
          <a:p>
            <a:pPr indent="-342900" lvl="0" marL="457200" marR="0" rtl="0" algn="l">
              <a:lnSpc>
                <a:spcPct val="100000"/>
              </a:lnSpc>
              <a:spcBef>
                <a:spcPts val="0"/>
              </a:spcBef>
              <a:spcAft>
                <a:spcPts val="0"/>
              </a:spcAft>
              <a:buClr>
                <a:srgbClr val="38761D"/>
              </a:buClr>
              <a:buSzPct val="100000"/>
              <a:buFont typeface="Cambria"/>
              <a:buChar char="●"/>
            </a:pPr>
            <a:r>
              <a:rPr b="0" i="0" lang="en" sz="1800" u="none" cap="none" strike="noStrike">
                <a:solidFill>
                  <a:srgbClr val="00B050"/>
                </a:solidFill>
                <a:latin typeface="Cambria"/>
                <a:ea typeface="Cambria"/>
                <a:cs typeface="Cambria"/>
                <a:sym typeface="Cambria"/>
              </a:rPr>
              <a:t>DOW JONES +15.49%</a:t>
            </a: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B050"/>
              </a:solidFill>
              <a:latin typeface="Cambria"/>
              <a:ea typeface="Cambria"/>
              <a:cs typeface="Cambria"/>
              <a:sym typeface="Cambria"/>
            </a:endParaRPr>
          </a:p>
          <a:p>
            <a:pPr indent="-342900" lvl="0" marL="457200" marR="0" rtl="0" algn="l">
              <a:lnSpc>
                <a:spcPct val="100000"/>
              </a:lnSpc>
              <a:spcBef>
                <a:spcPts val="0"/>
              </a:spcBef>
              <a:spcAft>
                <a:spcPts val="0"/>
              </a:spcAft>
              <a:buClr>
                <a:srgbClr val="38761D"/>
              </a:buClr>
              <a:buSzPct val="100000"/>
              <a:buFont typeface="Cambria"/>
              <a:buChar char="●"/>
            </a:pPr>
            <a:r>
              <a:rPr b="0" i="0" lang="en" sz="1800" u="none" cap="none" strike="noStrike">
                <a:solidFill>
                  <a:srgbClr val="00B050"/>
                </a:solidFill>
                <a:latin typeface="Cambria"/>
                <a:ea typeface="Cambria"/>
                <a:cs typeface="Cambria"/>
                <a:sym typeface="Cambria"/>
              </a:rPr>
              <a:t>S&amp;P 500 +13.09%</a:t>
            </a: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B050"/>
              </a:solidFill>
              <a:latin typeface="Cambria"/>
              <a:ea typeface="Cambria"/>
              <a:cs typeface="Cambria"/>
              <a:sym typeface="Cambria"/>
            </a:endParaRPr>
          </a:p>
          <a:p>
            <a:pPr indent="-342900" lvl="0" marL="457200" marR="0" rtl="0" algn="l">
              <a:lnSpc>
                <a:spcPct val="100000"/>
              </a:lnSpc>
              <a:spcBef>
                <a:spcPts val="0"/>
              </a:spcBef>
              <a:spcAft>
                <a:spcPts val="0"/>
              </a:spcAft>
              <a:buClr>
                <a:srgbClr val="38761D"/>
              </a:buClr>
              <a:buSzPct val="100000"/>
              <a:buFont typeface="Cambria"/>
              <a:buChar char="●"/>
            </a:pPr>
            <a:r>
              <a:rPr b="0" i="0" lang="en" sz="1800" u="none" cap="none" strike="noStrike">
                <a:solidFill>
                  <a:srgbClr val="00B050"/>
                </a:solidFill>
                <a:latin typeface="Cambria"/>
                <a:ea typeface="Cambria"/>
                <a:cs typeface="Cambria"/>
                <a:sym typeface="Cambria"/>
              </a:rPr>
              <a:t>NASDAQ +18.10%</a:t>
            </a:r>
          </a:p>
        </p:txBody>
      </p:sp>
      <p:sp>
        <p:nvSpPr>
          <p:cNvPr id="1146" name="Shape 1146"/>
          <p:cNvSpPr txBox="1"/>
          <p:nvPr/>
        </p:nvSpPr>
        <p:spPr>
          <a:xfrm>
            <a:off x="5333400" y="1039425"/>
            <a:ext cx="1604400" cy="3093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Cambria"/>
              <a:buNone/>
            </a:pPr>
            <a:r>
              <a:rPr b="1" i="0" lang="en" sz="1300" u="none" cap="none" strike="noStrike">
                <a:solidFill>
                  <a:schemeClr val="dk1"/>
                </a:solidFill>
                <a:latin typeface="Cambria"/>
                <a:ea typeface="Cambria"/>
                <a:cs typeface="Cambria"/>
                <a:sym typeface="Cambria"/>
              </a:rPr>
              <a:t>6</a:t>
            </a:r>
            <a:r>
              <a:rPr b="1" lang="en" sz="1300">
                <a:solidFill>
                  <a:schemeClr val="dk1"/>
                </a:solidFill>
                <a:latin typeface="Cambria"/>
                <a:ea typeface="Cambria"/>
                <a:cs typeface="Cambria"/>
                <a:sym typeface="Cambria"/>
              </a:rPr>
              <a:t> month</a:t>
            </a:r>
            <a:r>
              <a:rPr b="1" i="0" lang="en" sz="1300" u="none" cap="none" strike="noStrike">
                <a:solidFill>
                  <a:schemeClr val="dk1"/>
                </a:solidFill>
                <a:latin typeface="Cambria"/>
                <a:ea typeface="Cambria"/>
                <a:cs typeface="Cambria"/>
                <a:sym typeface="Cambria"/>
              </a:rPr>
              <a:t> return</a:t>
            </a:r>
          </a:p>
        </p:txBody>
      </p:sp>
      <p:sp>
        <p:nvSpPr>
          <p:cNvPr id="1147" name="Shape 1147"/>
          <p:cNvSpPr txBox="1"/>
          <p:nvPr/>
        </p:nvSpPr>
        <p:spPr>
          <a:xfrm>
            <a:off x="3816850" y="3277575"/>
            <a:ext cx="2044200" cy="4458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38761D"/>
              </a:buClr>
              <a:buSzPct val="25000"/>
              <a:buFont typeface="Arial"/>
              <a:buNone/>
            </a:pPr>
            <a:r>
              <a:rPr b="0" i="0" lang="en" sz="1400" u="none" cap="none" strike="noStrike">
                <a:solidFill>
                  <a:srgbClr val="38761D"/>
                </a:solidFill>
                <a:latin typeface="Arial"/>
                <a:ea typeface="Arial"/>
                <a:cs typeface="Arial"/>
                <a:sym typeface="Arial"/>
              </a:rPr>
              <a:t>Beginning of Semester</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38761D"/>
              </a:solidFill>
              <a:latin typeface="Arial"/>
              <a:ea typeface="Arial"/>
              <a:cs typeface="Arial"/>
              <a:sym typeface="Arial"/>
            </a:endParaRPr>
          </a:p>
        </p:txBody>
      </p:sp>
      <p:cxnSp>
        <p:nvCxnSpPr>
          <p:cNvPr id="1148" name="Shape 1148"/>
          <p:cNvCxnSpPr/>
          <p:nvPr/>
        </p:nvCxnSpPr>
        <p:spPr>
          <a:xfrm rot="10800000">
            <a:off x="3164350" y="3060075"/>
            <a:ext cx="728700" cy="440400"/>
          </a:xfrm>
          <a:prstGeom prst="straightConnector1">
            <a:avLst/>
          </a:prstGeom>
          <a:noFill/>
          <a:ln cap="flat" cmpd="sng" w="9525">
            <a:solidFill>
              <a:srgbClr val="38761D"/>
            </a:solidFill>
            <a:prstDash val="solid"/>
            <a:round/>
            <a:headEnd len="med" w="med" type="none"/>
            <a:tailEnd len="lg" w="lg" type="triangle"/>
          </a:ln>
        </p:spPr>
      </p:cxnSp>
      <p:sp>
        <p:nvSpPr>
          <p:cNvPr id="1149" name="Shape 1149"/>
          <p:cNvSpPr/>
          <p:nvPr/>
        </p:nvSpPr>
        <p:spPr>
          <a:xfrm>
            <a:off x="2890300" y="2522975"/>
            <a:ext cx="290400" cy="674700"/>
          </a:xfrm>
          <a:prstGeom prst="ellipse">
            <a:avLst/>
          </a:prstGeom>
          <a:noFill/>
          <a:ln cap="flat" cmpd="sng" w="9525">
            <a:solidFill>
              <a:srgbClr val="38761D"/>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38761D"/>
              </a:solidFill>
              <a:latin typeface="Arial"/>
              <a:ea typeface="Arial"/>
              <a:cs typeface="Arial"/>
              <a:sym typeface="Arial"/>
            </a:endParaRPr>
          </a:p>
        </p:txBody>
      </p:sp>
      <p:sp>
        <p:nvSpPr>
          <p:cNvPr id="1150" name="Shape 1150"/>
          <p:cNvSpPr txBox="1"/>
          <p:nvPr>
            <p:ph idx="12" type="sldNum"/>
          </p:nvPr>
        </p:nvSpPr>
        <p:spPr>
          <a:xfrm>
            <a:off x="8686800" y="4972050"/>
            <a:ext cx="381000" cy="171300"/>
          </a:xfrm>
          <a:prstGeom prst="rect">
            <a:avLst/>
          </a:prstGeom>
        </p:spPr>
        <p:txBody>
          <a:bodyPr anchorCtr="0" anchor="t" bIns="34275" lIns="68575" rIns="68575" tIns="34275">
            <a:noAutofit/>
          </a:bodyPr>
          <a:lstStyle/>
          <a:p>
            <a:pPr lvl="0">
              <a:spcBef>
                <a:spcPts val="0"/>
              </a:spcBef>
              <a:buClr>
                <a:srgbClr val="000000"/>
              </a:buClr>
              <a:buSzPct val="25000"/>
              <a:buFont typeface="Arial"/>
              <a:buNone/>
            </a:pPr>
            <a:fld id="{00000000-1234-1234-1234-123412341234}" type="slidenum">
              <a:rPr lang="en"/>
              <a:t>‹#›</a:t>
            </a:fld>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2" name="Shape 2312"/>
        <p:cNvGrpSpPr/>
        <p:nvPr/>
      </p:nvGrpSpPr>
      <p:grpSpPr>
        <a:xfrm>
          <a:off x="0" y="0"/>
          <a:ext cx="0" cy="0"/>
          <a:chOff x="0" y="0"/>
          <a:chExt cx="0" cy="0"/>
        </a:xfrm>
      </p:grpSpPr>
      <p:sp>
        <p:nvSpPr>
          <p:cNvPr id="2313" name="Shape 2313"/>
          <p:cNvSpPr txBox="1"/>
          <p:nvPr/>
        </p:nvSpPr>
        <p:spPr>
          <a:xfrm>
            <a:off x="4028931" y="1414112"/>
            <a:ext cx="4569600" cy="1449899"/>
          </a:xfrm>
          <a:prstGeom prst="rect">
            <a:avLst/>
          </a:prstGeom>
          <a:noFill/>
          <a:ln>
            <a:noFill/>
          </a:ln>
        </p:spPr>
        <p:txBody>
          <a:bodyPr anchorCtr="0" anchor="t" bIns="34275" lIns="68575" rIns="68575" tIns="34275">
            <a:noAutofit/>
          </a:bodyPr>
          <a:lstStyle/>
          <a:p>
            <a:pPr lvl="0" rtl="0">
              <a:spcBef>
                <a:spcPts val="0"/>
              </a:spcBef>
              <a:buSzPct val="25000"/>
              <a:buNone/>
            </a:pPr>
            <a:r>
              <a:rPr b="1" lang="en" sz="1100">
                <a:latin typeface="Cambria"/>
                <a:ea typeface="Cambria"/>
                <a:cs typeface="Cambria"/>
                <a:sym typeface="Cambria"/>
              </a:rPr>
              <a:t>Juliana Hart </a:t>
            </a:r>
            <a:r>
              <a:rPr lang="en" sz="1100">
                <a:latin typeface="Cambria"/>
                <a:ea typeface="Cambria"/>
                <a:cs typeface="Cambria"/>
                <a:sym typeface="Cambria"/>
              </a:rPr>
              <a:t>is an undergraduate student pursuing a Bachelors of Business Administration with a concentration in Finance at Loyola University Maryland. In addition to her studies, Juliana works as a student intern at Loyola’s Center for Community Service and Justice. Following graduation in May 2017, Juliana will be working as a Tax Audit Analysts at Comcast Corporation in Philadelphia, Pennsylvania. </a:t>
            </a:r>
          </a:p>
        </p:txBody>
      </p:sp>
      <p:sp>
        <p:nvSpPr>
          <p:cNvPr id="2314" name="Shape 2314"/>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Juliana Hart</a:t>
            </a:r>
          </a:p>
        </p:txBody>
      </p:sp>
      <p:sp>
        <p:nvSpPr>
          <p:cNvPr id="2315" name="Shape 2315"/>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16" name="Shape 2316"/>
          <p:cNvSpPr txBox="1"/>
          <p:nvPr/>
        </p:nvSpPr>
        <p:spPr>
          <a:xfrm>
            <a:off x="4028931" y="2993791"/>
            <a:ext cx="4569600" cy="1073700"/>
          </a:xfrm>
          <a:prstGeom prst="rect">
            <a:avLst/>
          </a:prstGeom>
          <a:noFill/>
          <a:ln>
            <a:noFill/>
          </a:ln>
        </p:spPr>
        <p:txBody>
          <a:bodyPr anchorCtr="0" anchor="t" bIns="34275" lIns="68575" rIns="68575" tIns="34275">
            <a:noAutofit/>
          </a:bodyPr>
          <a:lstStyle/>
          <a:p>
            <a:pPr lvl="0" rtl="0">
              <a:lnSpc>
                <a:spcPct val="115000"/>
              </a:lnSpc>
              <a:spcBef>
                <a:spcPts val="200"/>
              </a:spcBef>
              <a:buClr>
                <a:schemeClr val="dk1"/>
              </a:buClr>
              <a:buSzPct val="100000"/>
              <a:buFont typeface="Arial"/>
              <a:buNone/>
            </a:pPr>
            <a:r>
              <a:rPr b="1" lang="en" sz="1100">
                <a:solidFill>
                  <a:schemeClr val="dk1"/>
                </a:solidFill>
                <a:latin typeface="Cambria"/>
                <a:ea typeface="Cambria"/>
                <a:cs typeface="Cambria"/>
                <a:sym typeface="Cambria"/>
              </a:rPr>
              <a:t>Shane Heizer</a:t>
            </a:r>
            <a:r>
              <a:rPr lang="en" sz="1100">
                <a:solidFill>
                  <a:schemeClr val="dk1"/>
                </a:solidFill>
                <a:latin typeface="Cambria"/>
                <a:ea typeface="Cambria"/>
                <a:cs typeface="Cambria"/>
                <a:sym typeface="Cambria"/>
              </a:rPr>
              <a:t> is a rising senior at Loyola pursuing a BBA in Finance with minors in Economics and Philosophy. He enjoys research, particularly when it is related to business. He specifically enjoys understanding companies that are upending industries and that are on the forefront of innovation. Shane has previously worked as a commercial credit analyst underwriting commercial real estate, working capital lines of credits and installment loans for capex.  He will be going back to the same regional bank this summer to continue underwriting in the commercial department. Shane can be contacted at sheizer@loyola.edu. </a:t>
            </a:r>
          </a:p>
        </p:txBody>
      </p:sp>
      <p:sp>
        <p:nvSpPr>
          <p:cNvPr id="2317" name="Shape 2317"/>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Shane Heizer</a:t>
            </a:r>
          </a:p>
        </p:txBody>
      </p:sp>
      <p:cxnSp>
        <p:nvCxnSpPr>
          <p:cNvPr id="2318" name="Shape 2318"/>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19" name="Shape 2319"/>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20" name="Shape 2320"/>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21" name="Shape 2321"/>
          <p:cNvPicPr preferRelativeResize="0"/>
          <p:nvPr/>
        </p:nvPicPr>
        <p:blipFill>
          <a:blip r:embed="rId3">
            <a:alphaModFix/>
          </a:blip>
          <a:stretch>
            <a:fillRect/>
          </a:stretch>
        </p:blipFill>
        <p:spPr>
          <a:xfrm>
            <a:off x="823000" y="1341412"/>
            <a:ext cx="1084800" cy="1518675"/>
          </a:xfrm>
          <a:prstGeom prst="rect">
            <a:avLst/>
          </a:prstGeom>
          <a:noFill/>
          <a:ln>
            <a:noFill/>
          </a:ln>
        </p:spPr>
      </p:pic>
      <p:pic>
        <p:nvPicPr>
          <p:cNvPr id="2322" name="Shape 2322"/>
          <p:cNvPicPr preferRelativeResize="0"/>
          <p:nvPr/>
        </p:nvPicPr>
        <p:blipFill>
          <a:blip r:embed="rId4">
            <a:alphaModFix/>
          </a:blip>
          <a:stretch>
            <a:fillRect/>
          </a:stretch>
        </p:blipFill>
        <p:spPr>
          <a:xfrm>
            <a:off x="823000" y="3127509"/>
            <a:ext cx="1084800" cy="151872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7" name="Shape 2327"/>
        <p:cNvGrpSpPr/>
        <p:nvPr/>
      </p:nvGrpSpPr>
      <p:grpSpPr>
        <a:xfrm>
          <a:off x="0" y="0"/>
          <a:ext cx="0" cy="0"/>
          <a:chOff x="0" y="0"/>
          <a:chExt cx="0" cy="0"/>
        </a:xfrm>
      </p:grpSpPr>
      <p:sp>
        <p:nvSpPr>
          <p:cNvPr id="2328" name="Shape 2328"/>
          <p:cNvSpPr txBox="1"/>
          <p:nvPr/>
        </p:nvSpPr>
        <p:spPr>
          <a:xfrm>
            <a:off x="4028931" y="1337912"/>
            <a:ext cx="4569600" cy="1449899"/>
          </a:xfrm>
          <a:prstGeom prst="rect">
            <a:avLst/>
          </a:prstGeom>
          <a:noFill/>
          <a:ln>
            <a:noFill/>
          </a:ln>
        </p:spPr>
        <p:txBody>
          <a:bodyPr anchorCtr="0" anchor="t" bIns="34275" lIns="68575" rIns="68575" tIns="34275">
            <a:noAutofit/>
          </a:bodyPr>
          <a:lstStyle/>
          <a:p>
            <a:pPr lvl="0" rtl="0">
              <a:spcBef>
                <a:spcPts val="0"/>
              </a:spcBef>
              <a:buSzPct val="25000"/>
              <a:buNone/>
            </a:pPr>
            <a:r>
              <a:rPr b="1" lang="en" sz="1100">
                <a:latin typeface="Cambria"/>
                <a:ea typeface="Cambria"/>
                <a:cs typeface="Cambria"/>
                <a:sym typeface="Cambria"/>
              </a:rPr>
              <a:t>Dillon M. Johnston</a:t>
            </a:r>
            <a:r>
              <a:rPr lang="en" sz="1100">
                <a:latin typeface="Cambria"/>
                <a:ea typeface="Cambria"/>
                <a:cs typeface="Cambria"/>
                <a:sym typeface="Cambria"/>
              </a:rPr>
              <a:t> is an undergraduate student pursuing a Bachelors of Business Administration with a concentration in Finance and a minor in Information Systems at Loyola University Maryland. He is expected to graduate cum laude and is a member of the Financial Management Association National Honor Society. In addition, Dillon has also been a DJ host on WLOY radio and a singer in Loyola’s chapel choir. Dillon is from Princeton, New Jersey and has interned with M&amp;T’s Business Capital Group with whom he will return upon graduation with as a Field Examiner and Portfolio Manager</a:t>
            </a:r>
          </a:p>
        </p:txBody>
      </p:sp>
      <p:sp>
        <p:nvSpPr>
          <p:cNvPr id="2329" name="Shape 2329"/>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Dillon Johnston</a:t>
            </a:r>
          </a:p>
        </p:txBody>
      </p:sp>
      <p:sp>
        <p:nvSpPr>
          <p:cNvPr id="2330" name="Shape 2330"/>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31" name="Shape 2331"/>
          <p:cNvSpPr txBox="1"/>
          <p:nvPr/>
        </p:nvSpPr>
        <p:spPr>
          <a:xfrm>
            <a:off x="4028931" y="3214004"/>
            <a:ext cx="4569600" cy="1073700"/>
          </a:xfrm>
          <a:prstGeom prst="rect">
            <a:avLst/>
          </a:prstGeom>
          <a:noFill/>
          <a:ln>
            <a:noFill/>
          </a:ln>
        </p:spPr>
        <p:txBody>
          <a:bodyPr anchorCtr="0" anchor="t" bIns="34275" lIns="68575" rIns="68575" tIns="34275">
            <a:noAutofit/>
          </a:bodyPr>
          <a:lstStyle/>
          <a:p>
            <a:pPr lvl="0" rtl="0">
              <a:lnSpc>
                <a:spcPct val="115000"/>
              </a:lnSpc>
              <a:spcBef>
                <a:spcPts val="200"/>
              </a:spcBef>
              <a:buClr>
                <a:schemeClr val="dk1"/>
              </a:buClr>
              <a:buSzPct val="100000"/>
              <a:buFont typeface="Arial"/>
              <a:buNone/>
            </a:pPr>
            <a:r>
              <a:rPr b="1" lang="en" sz="1100">
                <a:solidFill>
                  <a:schemeClr val="dk1"/>
                </a:solidFill>
                <a:latin typeface="Cambria"/>
                <a:ea typeface="Cambria"/>
                <a:cs typeface="Cambria"/>
                <a:sym typeface="Cambria"/>
              </a:rPr>
              <a:t>Max Kiley </a:t>
            </a:r>
            <a:r>
              <a:rPr lang="en" sz="1100">
                <a:solidFill>
                  <a:schemeClr val="dk1"/>
                </a:solidFill>
                <a:latin typeface="Cambria"/>
                <a:ea typeface="Cambria"/>
                <a:cs typeface="Cambria"/>
                <a:sym typeface="Cambria"/>
              </a:rPr>
              <a:t>is a senior at Loyola University Maryland pursuing a Bachelors of Business Administration with a dual concentration in Finance and Information Systems. Upon graduation, he will join Accenture as Financial Analyst in Arlington, Va. Max has previously held two internships with Fannie Mae working for their Credit Risk Analytics Team and Innovation Lab. Max can be contacted at </a:t>
            </a:r>
            <a:r>
              <a:rPr lang="en" sz="1100" u="sng">
                <a:solidFill>
                  <a:schemeClr val="dk1"/>
                </a:solidFill>
                <a:latin typeface="Cambria"/>
                <a:ea typeface="Cambria"/>
                <a:cs typeface="Cambria"/>
                <a:sym typeface="Cambria"/>
              </a:rPr>
              <a:t>makiley@loyola.edu</a:t>
            </a:r>
            <a:r>
              <a:rPr lang="en" sz="1100">
                <a:solidFill>
                  <a:schemeClr val="dk1"/>
                </a:solidFill>
                <a:latin typeface="Cambria"/>
                <a:ea typeface="Cambria"/>
                <a:cs typeface="Cambria"/>
                <a:sym typeface="Cambria"/>
              </a:rPr>
              <a:t>. </a:t>
            </a:r>
          </a:p>
        </p:txBody>
      </p:sp>
      <p:sp>
        <p:nvSpPr>
          <p:cNvPr id="2332" name="Shape 2332"/>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Malcolm Kiley</a:t>
            </a:r>
          </a:p>
        </p:txBody>
      </p:sp>
      <p:cxnSp>
        <p:nvCxnSpPr>
          <p:cNvPr id="2333" name="Shape 2333"/>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34" name="Shape 2334"/>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35" name="Shape 2335"/>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36" name="Shape 2336"/>
          <p:cNvPicPr preferRelativeResize="0"/>
          <p:nvPr/>
        </p:nvPicPr>
        <p:blipFill>
          <a:blip r:embed="rId3">
            <a:alphaModFix/>
          </a:blip>
          <a:stretch>
            <a:fillRect/>
          </a:stretch>
        </p:blipFill>
        <p:spPr>
          <a:xfrm>
            <a:off x="763049" y="1336387"/>
            <a:ext cx="1091923" cy="1528719"/>
          </a:xfrm>
          <a:prstGeom prst="rect">
            <a:avLst/>
          </a:prstGeom>
          <a:noFill/>
          <a:ln>
            <a:noFill/>
          </a:ln>
        </p:spPr>
      </p:pic>
      <p:pic>
        <p:nvPicPr>
          <p:cNvPr id="2337" name="Shape 2337"/>
          <p:cNvPicPr preferRelativeResize="0"/>
          <p:nvPr/>
        </p:nvPicPr>
        <p:blipFill>
          <a:blip r:embed="rId4">
            <a:alphaModFix/>
          </a:blip>
          <a:stretch>
            <a:fillRect/>
          </a:stretch>
        </p:blipFill>
        <p:spPr>
          <a:xfrm>
            <a:off x="763049" y="3122497"/>
            <a:ext cx="1091924" cy="152885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2" name="Shape 2342"/>
        <p:cNvGrpSpPr/>
        <p:nvPr/>
      </p:nvGrpSpPr>
      <p:grpSpPr>
        <a:xfrm>
          <a:off x="0" y="0"/>
          <a:ext cx="0" cy="0"/>
          <a:chOff x="0" y="0"/>
          <a:chExt cx="0" cy="0"/>
        </a:xfrm>
      </p:grpSpPr>
      <p:sp>
        <p:nvSpPr>
          <p:cNvPr id="2343" name="Shape 2343"/>
          <p:cNvSpPr txBox="1"/>
          <p:nvPr/>
        </p:nvSpPr>
        <p:spPr>
          <a:xfrm>
            <a:off x="4028931" y="1337912"/>
            <a:ext cx="4569600" cy="1449899"/>
          </a:xfrm>
          <a:prstGeom prst="rect">
            <a:avLst/>
          </a:prstGeom>
          <a:noFill/>
          <a:ln>
            <a:noFill/>
          </a:ln>
        </p:spPr>
        <p:txBody>
          <a:bodyPr anchorCtr="0" anchor="t" bIns="34275" lIns="68575" rIns="68575" tIns="34275">
            <a:noAutofit/>
          </a:bodyPr>
          <a:lstStyle/>
          <a:p>
            <a:pPr lvl="0" rtl="0">
              <a:lnSpc>
                <a:spcPct val="115000"/>
              </a:lnSpc>
              <a:spcBef>
                <a:spcPts val="0"/>
              </a:spcBef>
              <a:buClr>
                <a:schemeClr val="dk1"/>
              </a:buClr>
              <a:buSzPct val="100000"/>
              <a:buFont typeface="Arial"/>
              <a:buNone/>
            </a:pPr>
            <a:r>
              <a:rPr b="1" lang="en" sz="1100">
                <a:solidFill>
                  <a:schemeClr val="dk1"/>
                </a:solidFill>
                <a:latin typeface="Cambria"/>
                <a:ea typeface="Cambria"/>
                <a:cs typeface="Cambria"/>
                <a:sym typeface="Cambria"/>
              </a:rPr>
              <a:t>Tyler Larson </a:t>
            </a:r>
            <a:r>
              <a:rPr lang="en" sz="1100">
                <a:solidFill>
                  <a:schemeClr val="dk1"/>
                </a:solidFill>
                <a:latin typeface="Cambria"/>
                <a:ea typeface="Cambria"/>
                <a:cs typeface="Cambria"/>
                <a:sym typeface="Cambria"/>
              </a:rPr>
              <a:t>is an undergraduate student from Bergen County, New Jersey pursuing a Bachelor of Business Administration from the Joseph A. Sellinger School of Business and Management at Loyola University Maryland with a concentration in Finance and minors in Mathematics and Economics. In addition to his undergraduate studies, he has interned at Ameriprise Financial and the National Basketball Association.</a:t>
            </a:r>
          </a:p>
        </p:txBody>
      </p:sp>
      <p:sp>
        <p:nvSpPr>
          <p:cNvPr id="2344" name="Shape 2344"/>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Tyler Larson</a:t>
            </a:r>
          </a:p>
        </p:txBody>
      </p:sp>
      <p:sp>
        <p:nvSpPr>
          <p:cNvPr id="2345" name="Shape 2345"/>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46" name="Shape 2346"/>
          <p:cNvSpPr txBox="1"/>
          <p:nvPr/>
        </p:nvSpPr>
        <p:spPr>
          <a:xfrm>
            <a:off x="4028931" y="3366404"/>
            <a:ext cx="4569600" cy="1073700"/>
          </a:xfrm>
          <a:prstGeom prst="rect">
            <a:avLst/>
          </a:prstGeom>
          <a:noFill/>
          <a:ln>
            <a:noFill/>
          </a:ln>
        </p:spPr>
        <p:txBody>
          <a:bodyPr anchorCtr="0" anchor="t" bIns="34275" lIns="68575" rIns="68575" tIns="34275">
            <a:noAutofit/>
          </a:bodyPr>
          <a:lstStyle/>
          <a:p>
            <a:pPr lvl="0" rtl="0">
              <a:lnSpc>
                <a:spcPct val="115000"/>
              </a:lnSpc>
              <a:spcBef>
                <a:spcPts val="200"/>
              </a:spcBef>
              <a:buClr>
                <a:schemeClr val="dk1"/>
              </a:buClr>
              <a:buSzPct val="100000"/>
              <a:buFont typeface="Arial"/>
              <a:buNone/>
            </a:pPr>
            <a:r>
              <a:rPr b="1" lang="en" sz="1100">
                <a:solidFill>
                  <a:schemeClr val="dk1"/>
                </a:solidFill>
                <a:latin typeface="Cambria"/>
                <a:ea typeface="Cambria"/>
                <a:cs typeface="Cambria"/>
                <a:sym typeface="Cambria"/>
              </a:rPr>
              <a:t>David J. Lizotte </a:t>
            </a:r>
            <a:r>
              <a:rPr lang="en" sz="1100">
                <a:solidFill>
                  <a:schemeClr val="dk1"/>
                </a:solidFill>
                <a:latin typeface="Cambria"/>
                <a:ea typeface="Cambria"/>
                <a:cs typeface="Cambria"/>
                <a:sym typeface="Cambria"/>
              </a:rPr>
              <a:t>is a senior at Loyola University Maryland pursuing a Bachelors in Business Administration with a concentration in Finance. Upon graduation, he will work in Boston as a Business Development Representative at Rapid7. David has had prior work experience as an Financial Analyst Intern for DELL EMC and an Accounts Payable Intern for BJ’s Wholesale Club. He can be contacted at </a:t>
            </a:r>
            <a:r>
              <a:rPr lang="en" sz="1100" u="sng">
                <a:solidFill>
                  <a:schemeClr val="dk1"/>
                </a:solidFill>
                <a:latin typeface="Cambria"/>
                <a:ea typeface="Cambria"/>
                <a:cs typeface="Cambria"/>
                <a:sym typeface="Cambria"/>
              </a:rPr>
              <a:t>djlizotte@loyola.edu</a:t>
            </a:r>
            <a:r>
              <a:rPr lang="en" sz="1100">
                <a:solidFill>
                  <a:schemeClr val="dk1"/>
                </a:solidFill>
                <a:latin typeface="Cambria"/>
                <a:ea typeface="Cambria"/>
                <a:cs typeface="Cambria"/>
                <a:sym typeface="Cambria"/>
              </a:rPr>
              <a:t>. </a:t>
            </a:r>
          </a:p>
        </p:txBody>
      </p:sp>
      <p:sp>
        <p:nvSpPr>
          <p:cNvPr id="2347" name="Shape 2347"/>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David Lizotte</a:t>
            </a:r>
          </a:p>
        </p:txBody>
      </p:sp>
      <p:cxnSp>
        <p:nvCxnSpPr>
          <p:cNvPr id="2348" name="Shape 2348"/>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49" name="Shape 2349"/>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50" name="Shape 2350"/>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51" name="Shape 2351"/>
          <p:cNvPicPr preferRelativeResize="0"/>
          <p:nvPr/>
        </p:nvPicPr>
        <p:blipFill>
          <a:blip r:embed="rId3">
            <a:alphaModFix/>
          </a:blip>
          <a:stretch>
            <a:fillRect/>
          </a:stretch>
        </p:blipFill>
        <p:spPr>
          <a:xfrm>
            <a:off x="814414" y="1347212"/>
            <a:ext cx="1076486" cy="1507080"/>
          </a:xfrm>
          <a:prstGeom prst="rect">
            <a:avLst/>
          </a:prstGeom>
          <a:noFill/>
          <a:ln>
            <a:noFill/>
          </a:ln>
        </p:spPr>
      </p:pic>
      <p:pic>
        <p:nvPicPr>
          <p:cNvPr id="2352" name="Shape 2352"/>
          <p:cNvPicPr preferRelativeResize="0"/>
          <p:nvPr/>
        </p:nvPicPr>
        <p:blipFill>
          <a:blip r:embed="rId4">
            <a:alphaModFix/>
          </a:blip>
          <a:stretch>
            <a:fillRect/>
          </a:stretch>
        </p:blipFill>
        <p:spPr>
          <a:xfrm>
            <a:off x="814425" y="3149827"/>
            <a:ext cx="1076475" cy="150689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7" name="Shape 2357"/>
        <p:cNvGrpSpPr/>
        <p:nvPr/>
      </p:nvGrpSpPr>
      <p:grpSpPr>
        <a:xfrm>
          <a:off x="0" y="0"/>
          <a:ext cx="0" cy="0"/>
          <a:chOff x="0" y="0"/>
          <a:chExt cx="0" cy="0"/>
        </a:xfrm>
      </p:grpSpPr>
      <p:sp>
        <p:nvSpPr>
          <p:cNvPr id="2358" name="Shape 2358"/>
          <p:cNvSpPr txBox="1"/>
          <p:nvPr/>
        </p:nvSpPr>
        <p:spPr>
          <a:xfrm>
            <a:off x="4028931" y="1414112"/>
            <a:ext cx="4569600" cy="1449899"/>
          </a:xfrm>
          <a:prstGeom prst="rect">
            <a:avLst/>
          </a:prstGeom>
          <a:noFill/>
          <a:ln>
            <a:noFill/>
          </a:ln>
        </p:spPr>
        <p:txBody>
          <a:bodyPr anchorCtr="0" anchor="t" bIns="34275" lIns="68575" rIns="68575" tIns="34275">
            <a:noAutofit/>
          </a:bodyPr>
          <a:lstStyle/>
          <a:p>
            <a:pPr indent="-69850" lvl="0" marL="0" marR="0" rtl="0" algn="l">
              <a:spcBef>
                <a:spcPts val="200"/>
              </a:spcBef>
              <a:buClr>
                <a:schemeClr val="dk1"/>
              </a:buClr>
              <a:buSzPct val="100000"/>
              <a:buFont typeface="Arial"/>
              <a:buNone/>
            </a:pPr>
            <a:r>
              <a:rPr b="1" lang="en" sz="1100">
                <a:solidFill>
                  <a:schemeClr val="dk1"/>
                </a:solidFill>
                <a:latin typeface="Cambria"/>
                <a:ea typeface="Cambria"/>
                <a:cs typeface="Cambria"/>
                <a:sym typeface="Cambria"/>
              </a:rPr>
              <a:t>Tyler MacDougall </a:t>
            </a:r>
            <a:r>
              <a:rPr lang="en" sz="1100">
                <a:solidFill>
                  <a:schemeClr val="dk1"/>
                </a:solidFill>
                <a:latin typeface="Cambria"/>
                <a:ea typeface="Cambria"/>
                <a:cs typeface="Cambria"/>
                <a:sym typeface="Cambria"/>
              </a:rPr>
              <a:t> is a senior undergraduate student pursuing a Bachelors of Business Administration with a concentration in Finance and a minor in Information Systems at Loyola University. In addition to his studies, Tyler has gained experience as an intern in the finance department of growing e-solutions firm in the Philadelphia area. After graduation, Tyler will pursue his Juris Doctorate at the Villanova School of Law. </a:t>
            </a:r>
          </a:p>
          <a:p>
            <a:pPr indent="-254000" lvl="0" marL="254000" marR="0" rtl="0" algn="l">
              <a:spcBef>
                <a:spcPts val="200"/>
              </a:spcBef>
              <a:buNone/>
            </a:pPr>
            <a:r>
              <a:t/>
            </a:r>
            <a:endParaRPr sz="1100">
              <a:latin typeface="Cambria"/>
              <a:ea typeface="Cambria"/>
              <a:cs typeface="Cambria"/>
              <a:sym typeface="Cambria"/>
            </a:endParaRPr>
          </a:p>
        </p:txBody>
      </p:sp>
      <p:sp>
        <p:nvSpPr>
          <p:cNvPr id="2359" name="Shape 2359"/>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Tyler MacDougall</a:t>
            </a:r>
          </a:p>
        </p:txBody>
      </p:sp>
      <p:sp>
        <p:nvSpPr>
          <p:cNvPr id="2360" name="Shape 2360"/>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61" name="Shape 2361"/>
          <p:cNvSpPr txBox="1"/>
          <p:nvPr/>
        </p:nvSpPr>
        <p:spPr>
          <a:xfrm>
            <a:off x="3998406" y="3137829"/>
            <a:ext cx="4569600" cy="1073700"/>
          </a:xfrm>
          <a:prstGeom prst="rect">
            <a:avLst/>
          </a:prstGeom>
          <a:noFill/>
          <a:ln>
            <a:noFill/>
          </a:ln>
        </p:spPr>
        <p:txBody>
          <a:bodyPr anchorCtr="0" anchor="t" bIns="34275" lIns="68575" rIns="68575" tIns="34275">
            <a:noAutofit/>
          </a:bodyPr>
          <a:lstStyle/>
          <a:p>
            <a:pPr indent="0" lvl="0" marL="0" marR="0" rtl="0" algn="l">
              <a:spcBef>
                <a:spcPts val="200"/>
              </a:spcBef>
              <a:buSzPct val="25000"/>
              <a:buNone/>
            </a:pPr>
            <a:r>
              <a:rPr b="1" lang="en" sz="1100">
                <a:solidFill>
                  <a:schemeClr val="dk1"/>
                </a:solidFill>
                <a:highlight>
                  <a:srgbClr val="FFFFFF"/>
                </a:highlight>
                <a:latin typeface="Cambria"/>
                <a:ea typeface="Cambria"/>
                <a:cs typeface="Cambria"/>
                <a:sym typeface="Cambria"/>
              </a:rPr>
              <a:t>John Rast</a:t>
            </a:r>
            <a:r>
              <a:rPr lang="en" sz="1100">
                <a:solidFill>
                  <a:schemeClr val="dk1"/>
                </a:solidFill>
                <a:highlight>
                  <a:srgbClr val="FFFFFF"/>
                </a:highlight>
                <a:latin typeface="Cambria"/>
                <a:ea typeface="Cambria"/>
                <a:cs typeface="Cambria"/>
                <a:sym typeface="Cambria"/>
              </a:rPr>
              <a:t> is an undergraduate student pursuing a B.B.A. in Finance from the Sellinger School of Business and Management at Loyola University Maryland graduating May 2017. Accompanying his studies he is a member of the Loyola Division 1 Men's Tennis team as well as a member of the Student-Athlete Advisory Committee. Rast will be joining The Vanguard Group after graduation as a Client Relations Associate. In his free time, Rast enjoys surfing and playing pick up sports. He can be reached at jcriii38@gmail.com, or by phone at (803)-238-0971.</a:t>
            </a:r>
          </a:p>
        </p:txBody>
      </p:sp>
      <p:sp>
        <p:nvSpPr>
          <p:cNvPr id="2362" name="Shape 2362"/>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John Rast</a:t>
            </a:r>
          </a:p>
        </p:txBody>
      </p:sp>
      <p:cxnSp>
        <p:nvCxnSpPr>
          <p:cNvPr id="2363" name="Shape 2363"/>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64" name="Shape 2364"/>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65" name="Shape 2365"/>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66" name="Shape 2366"/>
          <p:cNvPicPr preferRelativeResize="0"/>
          <p:nvPr/>
        </p:nvPicPr>
        <p:blipFill>
          <a:blip r:embed="rId3">
            <a:alphaModFix/>
          </a:blip>
          <a:stretch>
            <a:fillRect/>
          </a:stretch>
        </p:blipFill>
        <p:spPr>
          <a:xfrm>
            <a:off x="762125" y="3183850"/>
            <a:ext cx="1092825" cy="1530079"/>
          </a:xfrm>
          <a:prstGeom prst="rect">
            <a:avLst/>
          </a:prstGeom>
          <a:noFill/>
          <a:ln>
            <a:noFill/>
          </a:ln>
        </p:spPr>
      </p:pic>
      <p:pic>
        <p:nvPicPr>
          <p:cNvPr id="2367" name="Shape 2367"/>
          <p:cNvPicPr preferRelativeResize="0"/>
          <p:nvPr/>
        </p:nvPicPr>
        <p:blipFill>
          <a:blip r:embed="rId4">
            <a:alphaModFix/>
          </a:blip>
          <a:stretch>
            <a:fillRect/>
          </a:stretch>
        </p:blipFill>
        <p:spPr>
          <a:xfrm>
            <a:off x="762125" y="1339575"/>
            <a:ext cx="1092822" cy="152983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2" name="Shape 2372"/>
        <p:cNvGrpSpPr/>
        <p:nvPr/>
      </p:nvGrpSpPr>
      <p:grpSpPr>
        <a:xfrm>
          <a:off x="0" y="0"/>
          <a:ext cx="0" cy="0"/>
          <a:chOff x="0" y="0"/>
          <a:chExt cx="0" cy="0"/>
        </a:xfrm>
      </p:grpSpPr>
      <p:sp>
        <p:nvSpPr>
          <p:cNvPr id="2373" name="Shape 2373"/>
          <p:cNvSpPr txBox="1"/>
          <p:nvPr/>
        </p:nvSpPr>
        <p:spPr>
          <a:xfrm>
            <a:off x="4028931" y="1337912"/>
            <a:ext cx="4569600" cy="1449899"/>
          </a:xfrm>
          <a:prstGeom prst="rect">
            <a:avLst/>
          </a:prstGeom>
          <a:noFill/>
          <a:ln>
            <a:noFill/>
          </a:ln>
        </p:spPr>
        <p:txBody>
          <a:bodyPr anchorCtr="0" anchor="t" bIns="34275" lIns="68575" rIns="68575" tIns="34275">
            <a:noAutofit/>
          </a:bodyPr>
          <a:lstStyle/>
          <a:p>
            <a:pPr lvl="0" rtl="0">
              <a:spcBef>
                <a:spcPts val="0"/>
              </a:spcBef>
              <a:buSzPct val="25000"/>
              <a:buNone/>
            </a:pPr>
            <a:r>
              <a:rPr b="1" lang="en" sz="1100">
                <a:latin typeface="Cambria"/>
                <a:ea typeface="Cambria"/>
                <a:cs typeface="Cambria"/>
                <a:sym typeface="Cambria"/>
              </a:rPr>
              <a:t>William Robinson</a:t>
            </a:r>
            <a:r>
              <a:rPr lang="en" sz="1100">
                <a:latin typeface="Cambria"/>
                <a:ea typeface="Cambria"/>
                <a:cs typeface="Cambria"/>
                <a:sym typeface="Cambria"/>
              </a:rPr>
              <a:t> is an undergraduate student pursuing a B.B.A. with a concentration in Finance at Loyola University Maryland. In addition to his studies, William has interned with numerous companies that focused on financial services such as, The Ernsky Group and Colonial Life Insurance. In the Fall of 2017, William will be continuing his education at Loyola University as he plans to receive a Master’s degree in Business Administration. He is open to career opportunities and can be reached via email at wfrobinson@loyola.edu or by phone at (614) 302-1649.</a:t>
            </a:r>
          </a:p>
        </p:txBody>
      </p:sp>
      <p:sp>
        <p:nvSpPr>
          <p:cNvPr id="2374" name="Shape 2374"/>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William Robinson</a:t>
            </a:r>
          </a:p>
        </p:txBody>
      </p:sp>
      <p:sp>
        <p:nvSpPr>
          <p:cNvPr id="2375" name="Shape 2375"/>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76" name="Shape 2376"/>
          <p:cNvSpPr txBox="1"/>
          <p:nvPr/>
        </p:nvSpPr>
        <p:spPr>
          <a:xfrm>
            <a:off x="4028931" y="3366404"/>
            <a:ext cx="4569600" cy="1073700"/>
          </a:xfrm>
          <a:prstGeom prst="rect">
            <a:avLst/>
          </a:prstGeom>
          <a:noFill/>
          <a:ln>
            <a:noFill/>
          </a:ln>
        </p:spPr>
        <p:txBody>
          <a:bodyPr anchorCtr="0" anchor="t" bIns="34275" lIns="68575" rIns="68575" tIns="34275">
            <a:noAutofit/>
          </a:bodyPr>
          <a:lstStyle/>
          <a:p>
            <a:pPr indent="0" lvl="0" marL="0" marR="0" rtl="0" algn="l">
              <a:spcBef>
                <a:spcPts val="200"/>
              </a:spcBef>
              <a:buSzPct val="25000"/>
              <a:buNone/>
            </a:pPr>
            <a:r>
              <a:rPr b="1" lang="en" sz="1100">
                <a:solidFill>
                  <a:schemeClr val="dk1"/>
                </a:solidFill>
                <a:highlight>
                  <a:srgbClr val="FFFFFF"/>
                </a:highlight>
                <a:latin typeface="Cambria"/>
                <a:ea typeface="Cambria"/>
                <a:cs typeface="Cambria"/>
                <a:sym typeface="Cambria"/>
              </a:rPr>
              <a:t>Andrew Wagner </a:t>
            </a:r>
            <a:r>
              <a:rPr lang="en" sz="1100">
                <a:solidFill>
                  <a:schemeClr val="dk1"/>
                </a:solidFill>
                <a:highlight>
                  <a:srgbClr val="FFFFFF"/>
                </a:highlight>
                <a:latin typeface="Cambria"/>
                <a:ea typeface="Cambria"/>
                <a:cs typeface="Cambria"/>
                <a:sym typeface="Cambria"/>
              </a:rPr>
              <a:t>is an undergraduate student pursuing a Bachelors of Business Administration with a concentration in Finance, and a minor in Information Systems at Loyola University Maryland. In addition to his studies, Andrew has partnered with Wasabi Ventures where he built his own education startup. Andrew plans on staying home in Baltimore, MD post graduation.</a:t>
            </a:r>
          </a:p>
        </p:txBody>
      </p:sp>
      <p:sp>
        <p:nvSpPr>
          <p:cNvPr id="2377" name="Shape 2377"/>
          <p:cNvSpPr txBox="1"/>
          <p:nvPr/>
        </p:nvSpPr>
        <p:spPr>
          <a:xfrm>
            <a:off x="2150974" y="3767975"/>
            <a:ext cx="16307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Andrew Wagner</a:t>
            </a:r>
          </a:p>
        </p:txBody>
      </p:sp>
      <p:cxnSp>
        <p:nvCxnSpPr>
          <p:cNvPr id="2378" name="Shape 2378"/>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79" name="Shape 2379"/>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80" name="Shape 2380"/>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81" name="Shape 2381"/>
          <p:cNvPicPr preferRelativeResize="0"/>
          <p:nvPr/>
        </p:nvPicPr>
        <p:blipFill>
          <a:blip r:embed="rId3">
            <a:alphaModFix/>
          </a:blip>
          <a:stretch>
            <a:fillRect/>
          </a:stretch>
        </p:blipFill>
        <p:spPr>
          <a:xfrm>
            <a:off x="801425" y="1348787"/>
            <a:ext cx="1074220" cy="1503922"/>
          </a:xfrm>
          <a:prstGeom prst="rect">
            <a:avLst/>
          </a:prstGeom>
          <a:noFill/>
          <a:ln>
            <a:noFill/>
          </a:ln>
        </p:spPr>
      </p:pic>
      <p:pic>
        <p:nvPicPr>
          <p:cNvPr id="2382" name="Shape 2382"/>
          <p:cNvPicPr preferRelativeResize="0"/>
          <p:nvPr/>
        </p:nvPicPr>
        <p:blipFill>
          <a:blip r:embed="rId4">
            <a:alphaModFix/>
          </a:blip>
          <a:stretch>
            <a:fillRect/>
          </a:stretch>
        </p:blipFill>
        <p:spPr>
          <a:xfrm>
            <a:off x="801424" y="3173905"/>
            <a:ext cx="1102396" cy="154334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7" name="Shape 2387"/>
        <p:cNvGrpSpPr/>
        <p:nvPr/>
      </p:nvGrpSpPr>
      <p:grpSpPr>
        <a:xfrm>
          <a:off x="0" y="0"/>
          <a:ext cx="0" cy="0"/>
          <a:chOff x="0" y="0"/>
          <a:chExt cx="0" cy="0"/>
        </a:xfrm>
      </p:grpSpPr>
      <p:sp>
        <p:nvSpPr>
          <p:cNvPr id="2388" name="Shape 2388"/>
          <p:cNvSpPr txBox="1"/>
          <p:nvPr/>
        </p:nvSpPr>
        <p:spPr>
          <a:xfrm>
            <a:off x="4028931" y="1185512"/>
            <a:ext cx="4569600" cy="1449899"/>
          </a:xfrm>
          <a:prstGeom prst="rect">
            <a:avLst/>
          </a:prstGeom>
          <a:noFill/>
          <a:ln>
            <a:noFill/>
          </a:ln>
        </p:spPr>
        <p:txBody>
          <a:bodyPr anchorCtr="0" anchor="t" bIns="34275" lIns="68575" rIns="68575" tIns="34275">
            <a:noAutofit/>
          </a:bodyPr>
          <a:lstStyle/>
          <a:p>
            <a:pPr indent="0" lvl="0" marL="0" marR="0" rtl="0" algn="l">
              <a:spcBef>
                <a:spcPts val="200"/>
              </a:spcBef>
              <a:buSzPct val="25000"/>
              <a:buNone/>
            </a:pPr>
            <a:r>
              <a:rPr b="1" lang="en" sz="1100">
                <a:solidFill>
                  <a:schemeClr val="dk1"/>
                </a:solidFill>
                <a:highlight>
                  <a:srgbClr val="FFFFFF"/>
                </a:highlight>
                <a:latin typeface="Cambria"/>
                <a:ea typeface="Cambria"/>
                <a:cs typeface="Cambria"/>
                <a:sym typeface="Cambria"/>
              </a:rPr>
              <a:t>Laura Waters</a:t>
            </a:r>
            <a:r>
              <a:rPr lang="en" sz="1100">
                <a:solidFill>
                  <a:schemeClr val="dk1"/>
                </a:solidFill>
                <a:highlight>
                  <a:srgbClr val="FFFFFF"/>
                </a:highlight>
                <a:latin typeface="Cambria"/>
                <a:ea typeface="Cambria"/>
                <a:cs typeface="Cambria"/>
                <a:sym typeface="Cambria"/>
              </a:rPr>
              <a:t> is an undergraduate student pursuing a Bachelors of Business Administration with a concentration in Finance and a minor in Mathematics at Loyola University Maryland Sellinger School of Business.  Laura is from Red Bank, New Jersey and is currently a member of the Financial Management Association and Beta Gamma Sigma.  Along with her studies, Laura has interned at Mariner Finance as a Risk Analyst intern and at a family office, Knollwood Investment Advisory, as an Accounting and Finance intern.  After graduation in May of 2017, Laura will be working in risk management. In 2018 Laura will pursue the CFA charterholder and sit for the Level I exam.</a:t>
            </a:r>
          </a:p>
        </p:txBody>
      </p:sp>
      <p:sp>
        <p:nvSpPr>
          <p:cNvPr id="2389" name="Shape 2389"/>
          <p:cNvSpPr txBox="1"/>
          <p:nvPr/>
        </p:nvSpPr>
        <p:spPr>
          <a:xfrm>
            <a:off x="2063040" y="19165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Laura Watters</a:t>
            </a:r>
          </a:p>
        </p:txBody>
      </p:sp>
      <p:sp>
        <p:nvSpPr>
          <p:cNvPr id="2390" name="Shape 2390"/>
          <p:cNvSpPr txBox="1"/>
          <p:nvPr>
            <p:ph idx="12" type="sldNum"/>
          </p:nvPr>
        </p:nvSpPr>
        <p:spPr>
          <a:xfrm>
            <a:off x="8598477" y="4790121"/>
            <a:ext cx="457200" cy="3534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fld id="{00000000-1234-1234-1234-123412341234}" type="slidenum">
              <a:rPr lang="en" sz="800">
                <a:solidFill>
                  <a:srgbClr val="000000"/>
                </a:solidFill>
                <a:latin typeface="Cambria"/>
                <a:ea typeface="Cambria"/>
                <a:cs typeface="Cambria"/>
                <a:sym typeface="Cambria"/>
              </a:rPr>
              <a:t>‹#›</a:t>
            </a:fld>
          </a:p>
        </p:txBody>
      </p:sp>
      <p:sp>
        <p:nvSpPr>
          <p:cNvPr id="2391" name="Shape 2391"/>
          <p:cNvSpPr txBox="1"/>
          <p:nvPr/>
        </p:nvSpPr>
        <p:spPr>
          <a:xfrm>
            <a:off x="2150976" y="3767962"/>
            <a:ext cx="1454999" cy="2706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t/>
            </a:r>
            <a:endParaRPr b="1" sz="1400">
              <a:solidFill>
                <a:srgbClr val="000000"/>
              </a:solidFill>
              <a:latin typeface="Arial"/>
              <a:ea typeface="Arial"/>
              <a:cs typeface="Arial"/>
              <a:sym typeface="Arial"/>
            </a:endParaRPr>
          </a:p>
        </p:txBody>
      </p:sp>
      <p:cxnSp>
        <p:nvCxnSpPr>
          <p:cNvPr id="2392" name="Shape 2392"/>
          <p:cNvCxnSpPr/>
          <p:nvPr/>
        </p:nvCxnSpPr>
        <p:spPr>
          <a:xfrm>
            <a:off x="558438" y="2993787"/>
            <a:ext cx="3227700" cy="0"/>
          </a:xfrm>
          <a:prstGeom prst="straightConnector1">
            <a:avLst/>
          </a:prstGeom>
          <a:noFill/>
          <a:ln cap="rnd" cmpd="sng" w="9525">
            <a:solidFill>
              <a:schemeClr val="dk1"/>
            </a:solidFill>
            <a:prstDash val="solid"/>
            <a:round/>
            <a:headEnd len="med" w="med" type="none"/>
            <a:tailEnd len="med" w="med" type="none"/>
          </a:ln>
        </p:spPr>
      </p:cxnSp>
      <p:cxnSp>
        <p:nvCxnSpPr>
          <p:cNvPr id="2393" name="Shape 2393"/>
          <p:cNvCxnSpPr/>
          <p:nvPr/>
        </p:nvCxnSpPr>
        <p:spPr>
          <a:xfrm>
            <a:off x="610743" y="1207697"/>
            <a:ext cx="3227700" cy="0"/>
          </a:xfrm>
          <a:prstGeom prst="straightConnector1">
            <a:avLst/>
          </a:prstGeom>
          <a:noFill/>
          <a:ln cap="rnd" cmpd="sng" w="9525">
            <a:solidFill>
              <a:schemeClr val="dk1"/>
            </a:solidFill>
            <a:prstDash val="solid"/>
            <a:round/>
            <a:headEnd len="med" w="med" type="none"/>
            <a:tailEnd len="med" w="med" type="none"/>
          </a:ln>
        </p:spPr>
      </p:cxnSp>
      <p:sp>
        <p:nvSpPr>
          <p:cNvPr id="2394" name="Shape 2394"/>
          <p:cNvSpPr txBox="1"/>
          <p:nvPr/>
        </p:nvSpPr>
        <p:spPr>
          <a:xfrm>
            <a:off x="700086" y="432551"/>
            <a:ext cx="7467600" cy="555600"/>
          </a:xfrm>
          <a:prstGeom prst="rect">
            <a:avLst/>
          </a:prstGeom>
          <a:noFill/>
          <a:ln>
            <a:noFill/>
          </a:ln>
        </p:spPr>
        <p:txBody>
          <a:bodyPr anchorCtr="0" anchor="t" bIns="45725" lIns="91425" rIns="91425" tIns="45725">
            <a:noAutofit/>
          </a:bodyPr>
          <a:lstStyle/>
          <a:p>
            <a:pPr indent="0" lvl="0" marL="0" marR="0" rtl="0" algn="ctr">
              <a:spcBef>
                <a:spcPts val="0"/>
              </a:spcBef>
              <a:buClr>
                <a:srgbClr val="000000"/>
              </a:buClr>
              <a:buSzPct val="25000"/>
              <a:buFont typeface="Cambria"/>
              <a:buNone/>
            </a:pPr>
            <a:r>
              <a:rPr b="1" lang="en" sz="2300">
                <a:solidFill>
                  <a:srgbClr val="000000"/>
                </a:solidFill>
                <a:latin typeface="Cambria"/>
                <a:ea typeface="Cambria"/>
                <a:cs typeface="Cambria"/>
                <a:sym typeface="Cambria"/>
              </a:rPr>
              <a:t>Biographies</a:t>
            </a:r>
          </a:p>
        </p:txBody>
      </p:sp>
      <p:pic>
        <p:nvPicPr>
          <p:cNvPr id="2395" name="Shape 2395"/>
          <p:cNvPicPr preferRelativeResize="0"/>
          <p:nvPr/>
        </p:nvPicPr>
        <p:blipFill>
          <a:blip r:embed="rId3">
            <a:alphaModFix/>
          </a:blip>
          <a:stretch>
            <a:fillRect/>
          </a:stretch>
        </p:blipFill>
        <p:spPr>
          <a:xfrm>
            <a:off x="784225" y="1337849"/>
            <a:ext cx="1035559" cy="1449896"/>
          </a:xfrm>
          <a:prstGeom prst="rect">
            <a:avLst/>
          </a:prstGeom>
          <a:noFill/>
          <a:ln>
            <a:noFill/>
          </a:ln>
        </p:spPr>
      </p:pic>
      <p:pic>
        <p:nvPicPr>
          <p:cNvPr id="2396" name="Shape 2396"/>
          <p:cNvPicPr preferRelativeResize="0"/>
          <p:nvPr/>
        </p:nvPicPr>
        <p:blipFill rotWithShape="1">
          <a:blip r:embed="rId4">
            <a:alphaModFix/>
          </a:blip>
          <a:srcRect b="25489" l="30805" r="35963" t="5017"/>
          <a:stretch/>
        </p:blipFill>
        <p:spPr>
          <a:xfrm>
            <a:off x="725900" y="3137450"/>
            <a:ext cx="1152200" cy="1599800"/>
          </a:xfrm>
          <a:prstGeom prst="rect">
            <a:avLst/>
          </a:prstGeom>
          <a:noFill/>
          <a:ln>
            <a:noFill/>
          </a:ln>
        </p:spPr>
      </p:pic>
      <p:sp>
        <p:nvSpPr>
          <p:cNvPr id="2397" name="Shape 2397"/>
          <p:cNvSpPr txBox="1"/>
          <p:nvPr/>
        </p:nvSpPr>
        <p:spPr>
          <a:xfrm>
            <a:off x="2131440" y="3685956"/>
            <a:ext cx="1630800" cy="292500"/>
          </a:xfrm>
          <a:prstGeom prst="rect">
            <a:avLst/>
          </a:prstGeom>
          <a:noFill/>
          <a:ln>
            <a:noFill/>
          </a:ln>
        </p:spPr>
        <p:txBody>
          <a:bodyPr anchorCtr="0" anchor="t" bIns="34275" lIns="68575" rIns="68575" tIns="34275">
            <a:noAutofit/>
          </a:bodyPr>
          <a:lstStyle/>
          <a:p>
            <a:pPr indent="-254000" lvl="0" marL="254000" marR="0" rtl="0" algn="l">
              <a:spcBef>
                <a:spcPts val="300"/>
              </a:spcBef>
              <a:buNone/>
            </a:pPr>
            <a:r>
              <a:rPr b="1" lang="en">
                <a:latin typeface="Cambria"/>
                <a:ea typeface="Cambria"/>
                <a:cs typeface="Cambria"/>
                <a:sym typeface="Cambria"/>
              </a:rPr>
              <a:t>Dr. Frank D’Souza</a:t>
            </a:r>
          </a:p>
        </p:txBody>
      </p:sp>
      <p:sp>
        <p:nvSpPr>
          <p:cNvPr id="2398" name="Shape 2398"/>
          <p:cNvSpPr txBox="1"/>
          <p:nvPr/>
        </p:nvSpPr>
        <p:spPr>
          <a:xfrm>
            <a:off x="4088975" y="3184025"/>
            <a:ext cx="4413900" cy="13992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1"/>
              </a:buClr>
              <a:buSzPct val="100000"/>
              <a:buFont typeface="Arial"/>
              <a:buNone/>
            </a:pPr>
            <a:r>
              <a:rPr b="1" lang="en" sz="1100">
                <a:solidFill>
                  <a:schemeClr val="dk1"/>
                </a:solidFill>
                <a:latin typeface="Cambria"/>
                <a:ea typeface="Cambria"/>
                <a:cs typeface="Cambria"/>
                <a:sym typeface="Cambria"/>
              </a:rPr>
              <a:t>Dr. Frank P. D’Souza</a:t>
            </a:r>
            <a:r>
              <a:rPr lang="en" sz="1100">
                <a:solidFill>
                  <a:schemeClr val="dk1"/>
                </a:solidFill>
                <a:latin typeface="Cambria"/>
                <a:ea typeface="Cambria"/>
                <a:cs typeface="Cambria"/>
                <a:sym typeface="Cambria"/>
              </a:rPr>
              <a:t> earned a Ph.D. from Oklahoma State University, an MBA from St. Cloud State University, Minnesota, and a Bachelor of  Commerce from the University of Bombay. He has been published in several academic journals and holds professional memberships with the Finance Management Association, American Finance Association, Eastern Finance Association, Southwestern Finance Association, and Beta Gamma Sigma.</a:t>
            </a:r>
          </a:p>
          <a:p>
            <a:pPr lvl="0">
              <a:lnSpc>
                <a:spcPct val="100000"/>
              </a:lnSpc>
              <a:spcBef>
                <a:spcPts val="0"/>
              </a:spcBef>
              <a:buNone/>
            </a:pPr>
            <a:r>
              <a:t/>
            </a:r>
            <a:endParaRPr sz="1100">
              <a:latin typeface="Cambria"/>
              <a:ea typeface="Cambria"/>
              <a:cs typeface="Cambria"/>
              <a:sym typeface="Cambri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2" name="Shape 2402"/>
        <p:cNvGrpSpPr/>
        <p:nvPr/>
      </p:nvGrpSpPr>
      <p:grpSpPr>
        <a:xfrm>
          <a:off x="0" y="0"/>
          <a:ext cx="0" cy="0"/>
          <a:chOff x="0" y="0"/>
          <a:chExt cx="0" cy="0"/>
        </a:xfrm>
      </p:grpSpPr>
      <p:sp>
        <p:nvSpPr>
          <p:cNvPr id="2403" name="Shape 2403"/>
          <p:cNvSpPr txBox="1"/>
          <p:nvPr>
            <p:ph type="title"/>
          </p:nvPr>
        </p:nvSpPr>
        <p:spPr>
          <a:xfrm>
            <a:off x="152400" y="342900"/>
            <a:ext cx="8229600" cy="857400"/>
          </a:xfrm>
          <a:prstGeom prst="rect">
            <a:avLst/>
          </a:prstGeom>
        </p:spPr>
        <p:txBody>
          <a:bodyPr anchorCtr="0" anchor="t" bIns="68575" lIns="68575" rIns="68575" tIns="68575">
            <a:noAutofit/>
          </a:bodyPr>
          <a:lstStyle/>
          <a:p>
            <a:pPr lvl="0">
              <a:spcBef>
                <a:spcPts val="0"/>
              </a:spcBef>
              <a:buNone/>
            </a:pPr>
            <a:r>
              <a:t/>
            </a:r>
            <a:endParaRPr/>
          </a:p>
        </p:txBody>
      </p:sp>
      <p:pic>
        <p:nvPicPr>
          <p:cNvPr descr="33599212530_04718a9253_k.jpg" id="2404" name="Shape 2404"/>
          <p:cNvPicPr preferRelativeResize="0"/>
          <p:nvPr/>
        </p:nvPicPr>
        <p:blipFill rotWithShape="1">
          <a:blip r:embed="rId3">
            <a:alphaModFix/>
          </a:blip>
          <a:srcRect b="6185" l="0" r="0" t="20960"/>
          <a:stretch/>
        </p:blipFill>
        <p:spPr>
          <a:xfrm>
            <a:off x="0" y="2452674"/>
            <a:ext cx="5541478" cy="2690824"/>
          </a:xfrm>
          <a:prstGeom prst="rect">
            <a:avLst/>
          </a:prstGeom>
          <a:noFill/>
          <a:ln>
            <a:noFill/>
          </a:ln>
        </p:spPr>
      </p:pic>
      <p:pic>
        <p:nvPicPr>
          <p:cNvPr descr="33984439845_16a6736f24_c.jpg" id="2405" name="Shape 2405"/>
          <p:cNvPicPr preferRelativeResize="0"/>
          <p:nvPr/>
        </p:nvPicPr>
        <p:blipFill>
          <a:blip r:embed="rId4">
            <a:alphaModFix/>
          </a:blip>
          <a:stretch>
            <a:fillRect/>
          </a:stretch>
        </p:blipFill>
        <p:spPr>
          <a:xfrm>
            <a:off x="-13" y="-2690825"/>
            <a:ext cx="9144028" cy="5143500"/>
          </a:xfrm>
          <a:prstGeom prst="rect">
            <a:avLst/>
          </a:prstGeom>
          <a:noFill/>
          <a:ln>
            <a:noFill/>
          </a:ln>
        </p:spPr>
      </p:pic>
      <p:pic>
        <p:nvPicPr>
          <p:cNvPr id="2406" name="Shape 2406"/>
          <p:cNvPicPr preferRelativeResize="0"/>
          <p:nvPr/>
        </p:nvPicPr>
        <p:blipFill rotWithShape="1">
          <a:blip r:embed="rId5">
            <a:alphaModFix/>
          </a:blip>
          <a:srcRect b="0" l="33430" r="0" t="0"/>
          <a:stretch/>
        </p:blipFill>
        <p:spPr>
          <a:xfrm>
            <a:off x="5420955" y="2440299"/>
            <a:ext cx="3723043" cy="2690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4" name="Shape 1154"/>
        <p:cNvGrpSpPr/>
        <p:nvPr/>
      </p:nvGrpSpPr>
      <p:grpSpPr>
        <a:xfrm>
          <a:off x="0" y="0"/>
          <a:ext cx="0" cy="0"/>
          <a:chOff x="0" y="0"/>
          <a:chExt cx="0" cy="0"/>
        </a:xfrm>
      </p:grpSpPr>
      <p:sp>
        <p:nvSpPr>
          <p:cNvPr id="1155" name="Shape 1155"/>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Cambria"/>
              <a:buNone/>
            </a:pPr>
            <a:r>
              <a:rPr b="1" i="0" lang="en" sz="2600" u="none" cap="none" strike="noStrike">
                <a:solidFill>
                  <a:srgbClr val="000000"/>
                </a:solidFill>
                <a:latin typeface="Cambria"/>
                <a:ea typeface="Cambria"/>
                <a:cs typeface="Cambria"/>
                <a:sym typeface="Cambria"/>
              </a:rPr>
              <a:t>U.S Trade Deficit</a:t>
            </a:r>
          </a:p>
        </p:txBody>
      </p:sp>
      <p:sp>
        <p:nvSpPr>
          <p:cNvPr id="1156" name="Shape 1156"/>
          <p:cNvSpPr txBox="1"/>
          <p:nvPr>
            <p:ph idx="1" type="body"/>
          </p:nvPr>
        </p:nvSpPr>
        <p:spPr>
          <a:xfrm>
            <a:off x="311700" y="1017725"/>
            <a:ext cx="8520599" cy="3416400"/>
          </a:xfrm>
          <a:prstGeom prst="rect">
            <a:avLst/>
          </a:prstGeom>
          <a:noFill/>
          <a:ln>
            <a:noFill/>
          </a:ln>
        </p:spPr>
        <p:txBody>
          <a:bodyPr anchorCtr="0" anchor="t" bIns="91425" lIns="91425" rIns="91425" tIns="91425">
            <a:noAutofit/>
          </a:bodyPr>
          <a:lstStyle/>
          <a:p>
            <a:pPr indent="-304800" lvl="0" marL="4572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The goods and services deficit in the United States narrowed to 43.6 billion in February of 2017 from a downwardly revised 48.2 billion gap a month earlier</a:t>
            </a:r>
          </a:p>
          <a:p>
            <a:pPr indent="-304800" lvl="0" marL="4572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Total exports rose 0.2 percent to 192.9 billion in February, reaching a new high since December of 2014 and following a 0.8 percent gain in January.</a:t>
            </a:r>
          </a:p>
          <a:p>
            <a:pPr indent="-304800" lvl="0" marL="4572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Total imports fell 1.8 percent to USD 236.4 billion in February, reversing form a 2.3 percent rise in January.</a:t>
            </a:r>
          </a:p>
          <a:p>
            <a:pPr indent="-304800" lvl="0" marL="4572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More than 40 percent of the U.S. trade deficit in goods was with China.</a:t>
            </a:r>
          </a:p>
          <a:p>
            <a:pPr indent="-304800" lvl="1" marL="9144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The $347 billion deficit with China was created by $462 billion in imports. It was primarily consumer electronics, clothing and machinery.</a:t>
            </a:r>
          </a:p>
          <a:p>
            <a:pPr indent="-304800" lvl="0" marL="4572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The second largest trade deficit is $69 billion with Japan.</a:t>
            </a:r>
          </a:p>
          <a:p>
            <a:pPr indent="-304800" lvl="0" marL="457200" marR="0" rtl="0" algn="l">
              <a:lnSpc>
                <a:spcPct val="150000"/>
              </a:lnSpc>
              <a:spcBef>
                <a:spcPts val="0"/>
              </a:spcBef>
              <a:spcAft>
                <a:spcPts val="0"/>
              </a:spcAft>
              <a:buClr>
                <a:srgbClr val="000000"/>
              </a:buClr>
              <a:buSzPct val="100000"/>
              <a:buFont typeface="Arial"/>
              <a:buChar char="•"/>
            </a:pPr>
            <a:r>
              <a:rPr b="0" i="0" lang="en" sz="1400" u="none" cap="none" strike="noStrike">
                <a:solidFill>
                  <a:srgbClr val="000000"/>
                </a:solidFill>
                <a:highlight>
                  <a:srgbClr val="FFFFFF"/>
                </a:highlight>
                <a:latin typeface="Cambria"/>
                <a:ea typeface="Cambria"/>
                <a:cs typeface="Cambria"/>
                <a:sym typeface="Cambria"/>
              </a:rPr>
              <a:t>The third largest trade deficit is with Germany at $65 billion. </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57" name="Shape 1157"/>
          <p:cNvSpPr txBox="1"/>
          <p:nvPr>
            <p:ph idx="12" type="sldNum"/>
          </p:nvPr>
        </p:nvSpPr>
        <p:spPr>
          <a:xfrm>
            <a:off x="8686800" y="4972050"/>
            <a:ext cx="381000" cy="171300"/>
          </a:xfrm>
          <a:prstGeom prst="rect">
            <a:avLst/>
          </a:prstGeom>
        </p:spPr>
        <p:txBody>
          <a:bodyPr anchorCtr="0" anchor="t" bIns="34275" lIns="68575" rIns="68575" tIns="34275">
            <a:noAutofit/>
          </a:bodyPr>
          <a:lstStyle/>
          <a:p>
            <a:pPr lvl="0">
              <a:spcBef>
                <a:spcPts val="0"/>
              </a:spcBef>
              <a:buClr>
                <a:srgbClr val="000000"/>
              </a:buClr>
              <a:buSzPct val="25000"/>
              <a:buFont typeface="Arial"/>
              <a:buNone/>
            </a:pPr>
            <a:fld id="{00000000-1234-1234-1234-123412341234}" type="slidenum">
              <a:rPr lang="en"/>
              <a:t>‹#›</a:t>
            </a:fld>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1" name="Shape 1161"/>
        <p:cNvGrpSpPr/>
        <p:nvPr/>
      </p:nvGrpSpPr>
      <p:grpSpPr>
        <a:xfrm>
          <a:off x="0" y="0"/>
          <a:ext cx="0" cy="0"/>
          <a:chOff x="0" y="0"/>
          <a:chExt cx="0" cy="0"/>
        </a:xfrm>
      </p:grpSpPr>
      <p:sp>
        <p:nvSpPr>
          <p:cNvPr id="1162" name="Shape 1162"/>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Cambria"/>
              <a:buNone/>
            </a:pPr>
            <a:r>
              <a:rPr b="1" i="0" lang="en" sz="2600" u="none" cap="none" strike="noStrike">
                <a:solidFill>
                  <a:srgbClr val="000000"/>
                </a:solidFill>
                <a:latin typeface="Cambria"/>
                <a:ea typeface="Cambria"/>
                <a:cs typeface="Cambria"/>
                <a:sym typeface="Cambria"/>
              </a:rPr>
              <a:t>U.S Housing Market</a:t>
            </a:r>
          </a:p>
        </p:txBody>
      </p:sp>
      <p:sp>
        <p:nvSpPr>
          <p:cNvPr id="1163" name="Shape 1163"/>
          <p:cNvSpPr txBox="1"/>
          <p:nvPr>
            <p:ph idx="1" type="body"/>
          </p:nvPr>
        </p:nvSpPr>
        <p:spPr>
          <a:xfrm>
            <a:off x="393150" y="1017725"/>
            <a:ext cx="7503000" cy="2097300"/>
          </a:xfrm>
          <a:prstGeom prst="rect">
            <a:avLst/>
          </a:prstGeom>
          <a:noFill/>
          <a:ln>
            <a:noFill/>
          </a:ln>
        </p:spPr>
        <p:txBody>
          <a:bodyPr anchorCtr="0" anchor="t" bIns="91425" lIns="91425" rIns="91425" tIns="91425">
            <a:noAutofit/>
          </a:bodyPr>
          <a:lstStyle/>
          <a:p>
            <a:pPr indent="-203200" lvl="0" marL="457200" rtl="0">
              <a:lnSpc>
                <a:spcPct val="150000"/>
              </a:lnSpc>
              <a:spcBef>
                <a:spcPts val="0"/>
              </a:spcBef>
              <a:buFont typeface="Cambria"/>
              <a:buChar char="•"/>
            </a:pPr>
            <a:r>
              <a:rPr lang="en">
                <a:latin typeface="Cambria"/>
                <a:ea typeface="Cambria"/>
                <a:cs typeface="Cambria"/>
                <a:sym typeface="Cambria"/>
              </a:rPr>
              <a:t>The Commerce Department said new home sales increased 6.1 percent to a seasonally adjusted annual rate of 592,000 units last month</a:t>
            </a:r>
          </a:p>
          <a:p>
            <a:pPr indent="-203200" lvl="0" marL="457200" rtl="0">
              <a:lnSpc>
                <a:spcPct val="150000"/>
              </a:lnSpc>
              <a:spcBef>
                <a:spcPts val="0"/>
              </a:spcBef>
              <a:buFont typeface="Cambria"/>
              <a:buChar char="•"/>
            </a:pPr>
            <a:r>
              <a:rPr lang="en">
                <a:latin typeface="Cambria"/>
                <a:ea typeface="Cambria"/>
                <a:cs typeface="Cambria"/>
                <a:sym typeface="Cambria"/>
              </a:rPr>
              <a:t>New U.S. single-family home sales jumped to a seven-month high in February</a:t>
            </a:r>
          </a:p>
          <a:p>
            <a:pPr indent="-203200" lvl="0" marL="457200" rtl="0">
              <a:lnSpc>
                <a:spcPct val="150000"/>
              </a:lnSpc>
              <a:spcBef>
                <a:spcPts val="0"/>
              </a:spcBef>
              <a:buFont typeface="Cambria"/>
              <a:buChar char="•"/>
            </a:pPr>
            <a:r>
              <a:rPr lang="en">
                <a:latin typeface="Cambria"/>
                <a:ea typeface="Cambria"/>
                <a:cs typeface="Cambria"/>
                <a:sym typeface="Cambria"/>
              </a:rPr>
              <a:t>The 30-year fixed mortgage rate is around 4.30 percent</a:t>
            </a:r>
          </a:p>
        </p:txBody>
      </p:sp>
      <p:sp>
        <p:nvSpPr>
          <p:cNvPr id="1164" name="Shape 1164"/>
          <p:cNvSpPr txBox="1"/>
          <p:nvPr>
            <p:ph idx="12" type="sldNum"/>
          </p:nvPr>
        </p:nvSpPr>
        <p:spPr>
          <a:xfrm>
            <a:off x="8686800" y="4972050"/>
            <a:ext cx="381000" cy="171300"/>
          </a:xfrm>
          <a:prstGeom prst="rect">
            <a:avLst/>
          </a:prstGeom>
        </p:spPr>
        <p:txBody>
          <a:bodyPr anchorCtr="0" anchor="t" bIns="34275" lIns="68575" rIns="68575" tIns="34275">
            <a:noAutofit/>
          </a:bodyPr>
          <a:lstStyle/>
          <a:p>
            <a:pPr lvl="0">
              <a:spcBef>
                <a:spcPts val="0"/>
              </a:spcBef>
              <a:buClr>
                <a:srgbClr val="000000"/>
              </a:buClr>
              <a:buSzPct val="25000"/>
              <a:buFont typeface="Arial"/>
              <a:buNone/>
            </a:pPr>
            <a:fld id="{00000000-1234-1234-1234-123412341234}" type="slidenum">
              <a:rPr lang="en"/>
              <a:t>‹#›</a:t>
            </a:fld>
          </a:p>
        </p:txBody>
      </p:sp>
      <p:pic>
        <p:nvPicPr>
          <p:cNvPr id="1165" name="Shape 1165"/>
          <p:cNvPicPr preferRelativeResize="0"/>
          <p:nvPr/>
        </p:nvPicPr>
        <p:blipFill>
          <a:blip r:embed="rId3">
            <a:alphaModFix/>
          </a:blip>
          <a:stretch>
            <a:fillRect/>
          </a:stretch>
        </p:blipFill>
        <p:spPr>
          <a:xfrm>
            <a:off x="1017074" y="2404400"/>
            <a:ext cx="3366824" cy="2406199"/>
          </a:xfrm>
          <a:prstGeom prst="rect">
            <a:avLst/>
          </a:prstGeom>
          <a:noFill/>
          <a:ln>
            <a:noFill/>
          </a:ln>
        </p:spPr>
      </p:pic>
      <p:pic>
        <p:nvPicPr>
          <p:cNvPr id="1166" name="Shape 1166"/>
          <p:cNvPicPr preferRelativeResize="0"/>
          <p:nvPr/>
        </p:nvPicPr>
        <p:blipFill>
          <a:blip r:embed="rId4">
            <a:alphaModFix/>
          </a:blip>
          <a:stretch>
            <a:fillRect/>
          </a:stretch>
        </p:blipFill>
        <p:spPr>
          <a:xfrm>
            <a:off x="4670775" y="2404399"/>
            <a:ext cx="3427866" cy="2406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